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256" r:id="rId2"/>
    <p:sldId id="264" r:id="rId3"/>
    <p:sldId id="285" r:id="rId4"/>
    <p:sldId id="257" r:id="rId5"/>
    <p:sldId id="287" r:id="rId6"/>
    <p:sldId id="289" r:id="rId7"/>
    <p:sldId id="290" r:id="rId8"/>
    <p:sldId id="291" r:id="rId9"/>
    <p:sldId id="293" r:id="rId10"/>
    <p:sldId id="273" r:id="rId11"/>
    <p:sldId id="294" r:id="rId12"/>
    <p:sldId id="275" r:id="rId13"/>
    <p:sldId id="276" r:id="rId14"/>
    <p:sldId id="277" r:id="rId15"/>
    <p:sldId id="280" r:id="rId16"/>
    <p:sldId id="268" r:id="rId17"/>
    <p:sldId id="288" r:id="rId18"/>
    <p:sldId id="262" r:id="rId19"/>
    <p:sldId id="28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30BE"/>
    <a:srgbClr val="AD5207"/>
    <a:srgbClr val="00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4631" autoAdjust="0"/>
  </p:normalViewPr>
  <p:slideViewPr>
    <p:cSldViewPr snapToObjects="1">
      <p:cViewPr varScale="1">
        <p:scale>
          <a:sx n="103" d="100"/>
          <a:sy n="103" d="100"/>
        </p:scale>
        <p:origin x="342" y="102"/>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77" d="100"/>
          <a:sy n="177" d="100"/>
        </p:scale>
        <p:origin x="-15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38B793-A079-4F0F-810C-ABBF6227E301}" type="doc">
      <dgm:prSet loTypeId="urn:microsoft.com/office/officeart/2005/8/layout/bProcess4" loCatId="process" qsTypeId="urn:microsoft.com/office/officeart/2005/8/quickstyle/simple1" qsCatId="simple" csTypeId="urn:microsoft.com/office/officeart/2005/8/colors/colorful3" csCatId="colorful" phldr="1"/>
      <dgm:spPr/>
      <dgm:t>
        <a:bodyPr/>
        <a:lstStyle/>
        <a:p>
          <a:endParaRPr lang="en-US"/>
        </a:p>
      </dgm:t>
    </dgm:pt>
    <dgm:pt modelId="{51057BBB-03F7-4F43-A1B9-A86F4FF6A671}">
      <dgm:prSet phldrT="[Text]"/>
      <dgm:spPr/>
      <dgm:t>
        <a:bodyPr/>
        <a:lstStyle/>
        <a:p>
          <a:r>
            <a:rPr lang="en-US" dirty="0" smtClean="0">
              <a:latin typeface="Franklin Gothic Book" panose="020B0503020102020204" pitchFamily="34" charset="0"/>
            </a:rPr>
            <a:t>The PI works with the ORSP Research Administrator to </a:t>
          </a:r>
          <a:r>
            <a:rPr lang="en-US" b="0" dirty="0" smtClean="0">
              <a:latin typeface="Franklin Gothic Book" panose="020B0503020102020204" pitchFamily="34" charset="0"/>
            </a:rPr>
            <a:t>develop a proposal </a:t>
          </a:r>
          <a:r>
            <a:rPr lang="en-US" dirty="0" smtClean="0">
              <a:latin typeface="Franklin Gothic Book" panose="020B0503020102020204" pitchFamily="34" charset="0"/>
            </a:rPr>
            <a:t>including a budget and justification. </a:t>
          </a:r>
          <a:endParaRPr lang="en-US" dirty="0">
            <a:latin typeface="Franklin Gothic Book" panose="020B0503020102020204" pitchFamily="34" charset="0"/>
          </a:endParaRPr>
        </a:p>
      </dgm:t>
    </dgm:pt>
    <dgm:pt modelId="{4E260C8C-0C73-483D-819F-0DEC84F6F9AE}" type="parTrans" cxnId="{AB49F295-4E35-4EFA-BF11-C6F8FF31E2A7}">
      <dgm:prSet/>
      <dgm:spPr/>
      <dgm:t>
        <a:bodyPr/>
        <a:lstStyle/>
        <a:p>
          <a:endParaRPr lang="en-US"/>
        </a:p>
      </dgm:t>
    </dgm:pt>
    <dgm:pt modelId="{1A76287F-3BBB-4D78-AB80-F64617FBE10E}" type="sibTrans" cxnId="{AB49F295-4E35-4EFA-BF11-C6F8FF31E2A7}">
      <dgm:prSet/>
      <dgm:spPr/>
      <dgm:t>
        <a:bodyPr/>
        <a:lstStyle/>
        <a:p>
          <a:endParaRPr lang="en-US"/>
        </a:p>
      </dgm:t>
    </dgm:pt>
    <dgm:pt modelId="{2B06E4FB-A5B1-4E2F-9E45-54348A00A228}">
      <dgm:prSet phldrT="[Text]"/>
      <dgm:spPr/>
      <dgm:t>
        <a:bodyPr/>
        <a:lstStyle/>
        <a:p>
          <a:r>
            <a:rPr lang="en-US" dirty="0" smtClean="0">
              <a:latin typeface="Franklin Gothic Book" panose="020B0503020102020204" pitchFamily="34" charset="0"/>
            </a:rPr>
            <a:t>Accountant will send the NOA to the RA and the RA will send copy of NOA to PI and Admin and others in that need to know </a:t>
          </a:r>
          <a:endParaRPr lang="en-US" dirty="0">
            <a:latin typeface="Franklin Gothic Book" panose="020B0503020102020204" pitchFamily="34" charset="0"/>
          </a:endParaRPr>
        </a:p>
      </dgm:t>
    </dgm:pt>
    <dgm:pt modelId="{007663C3-7516-475F-9054-2506D50E25E1}" type="parTrans" cxnId="{3CBE676D-BE8E-4224-9BF0-755523B4CB88}">
      <dgm:prSet/>
      <dgm:spPr/>
      <dgm:t>
        <a:bodyPr/>
        <a:lstStyle/>
        <a:p>
          <a:endParaRPr lang="en-US"/>
        </a:p>
      </dgm:t>
    </dgm:pt>
    <dgm:pt modelId="{7BF0C114-82E9-472C-8A14-50CDEEBF715D}" type="sibTrans" cxnId="{3CBE676D-BE8E-4224-9BF0-755523B4CB88}">
      <dgm:prSet/>
      <dgm:spPr/>
      <dgm:t>
        <a:bodyPr/>
        <a:lstStyle/>
        <a:p>
          <a:endParaRPr lang="en-US"/>
        </a:p>
      </dgm:t>
    </dgm:pt>
    <dgm:pt modelId="{F0AB729E-8648-43F1-91DD-AAC678A66576}">
      <dgm:prSet phldrT="[Text]"/>
      <dgm:spPr/>
      <dgm:t>
        <a:bodyPr/>
        <a:lstStyle/>
        <a:p>
          <a:r>
            <a:rPr lang="en-US" dirty="0" smtClean="0">
              <a:solidFill>
                <a:schemeClr val="bg1"/>
              </a:solidFill>
              <a:latin typeface="Franklin Gothic Book" panose="020B0503020102020204" pitchFamily="34" charset="0"/>
            </a:rPr>
            <a:t>The PI can then begin to utilize the funds toward the proposed objectives of the grant.</a:t>
          </a:r>
          <a:endParaRPr lang="en-US" dirty="0">
            <a:solidFill>
              <a:schemeClr val="bg1"/>
            </a:solidFill>
            <a:latin typeface="Franklin Gothic Book" panose="020B0503020102020204" pitchFamily="34" charset="0"/>
          </a:endParaRPr>
        </a:p>
      </dgm:t>
    </dgm:pt>
    <dgm:pt modelId="{DE1FD307-AD25-4347-8D72-8631D05D35AC}" type="parTrans" cxnId="{34301A42-F2C0-4D4D-9D04-A9C66E08DAC4}">
      <dgm:prSet/>
      <dgm:spPr/>
      <dgm:t>
        <a:bodyPr/>
        <a:lstStyle/>
        <a:p>
          <a:endParaRPr lang="en-US"/>
        </a:p>
      </dgm:t>
    </dgm:pt>
    <dgm:pt modelId="{51E7E81A-0B7C-4FA3-84E4-7DC0F5B81043}" type="sibTrans" cxnId="{34301A42-F2C0-4D4D-9D04-A9C66E08DAC4}">
      <dgm:prSet/>
      <dgm:spPr/>
      <dgm:t>
        <a:bodyPr/>
        <a:lstStyle/>
        <a:p>
          <a:endParaRPr lang="en-US"/>
        </a:p>
      </dgm:t>
    </dgm:pt>
    <dgm:pt modelId="{9113362F-D893-4526-87A6-A28AF6CAC40D}">
      <dgm:prSet phldrT="[Text]"/>
      <dgm:spPr/>
      <dgm:t>
        <a:bodyPr/>
        <a:lstStyle/>
        <a:p>
          <a:r>
            <a:rPr lang="en-US" dirty="0" smtClean="0">
              <a:solidFill>
                <a:schemeClr val="bg1"/>
              </a:solidFill>
              <a:latin typeface="Franklin Gothic Book" panose="020B0503020102020204" pitchFamily="34" charset="0"/>
            </a:rPr>
            <a:t>The Admin is responsible for reconciling each expenditure/transaction on the grant – and verify in the PIC not less than monthly.</a:t>
          </a:r>
          <a:endParaRPr lang="en-US" dirty="0">
            <a:solidFill>
              <a:schemeClr val="bg1"/>
            </a:solidFill>
            <a:latin typeface="Franklin Gothic Book" panose="020B0503020102020204" pitchFamily="34" charset="0"/>
          </a:endParaRPr>
        </a:p>
      </dgm:t>
    </dgm:pt>
    <dgm:pt modelId="{92A1D95D-C321-43D5-A710-63495C36CC33}" type="parTrans" cxnId="{335E999B-525D-4BDB-BA13-F9D67800D9FD}">
      <dgm:prSet/>
      <dgm:spPr/>
      <dgm:t>
        <a:bodyPr/>
        <a:lstStyle/>
        <a:p>
          <a:endParaRPr lang="en-US"/>
        </a:p>
      </dgm:t>
    </dgm:pt>
    <dgm:pt modelId="{ECB9D3E9-93C4-4EE8-922E-B93D82359342}" type="sibTrans" cxnId="{335E999B-525D-4BDB-BA13-F9D67800D9FD}">
      <dgm:prSet/>
      <dgm:spPr/>
      <dgm:t>
        <a:bodyPr/>
        <a:lstStyle/>
        <a:p>
          <a:endParaRPr lang="en-US"/>
        </a:p>
      </dgm:t>
    </dgm:pt>
    <dgm:pt modelId="{682C4721-7436-401E-A22C-AAD068848F88}">
      <dgm:prSet phldrT="[Text]"/>
      <dgm:spPr/>
      <dgm:t>
        <a:bodyPr/>
        <a:lstStyle/>
        <a:p>
          <a:r>
            <a:rPr lang="en-US" dirty="0" smtClean="0">
              <a:solidFill>
                <a:schemeClr val="bg1"/>
              </a:solidFill>
              <a:latin typeface="Franklin Gothic Book" panose="020B0503020102020204" pitchFamily="34" charset="0"/>
            </a:rPr>
            <a:t>Annually or at project end, the admin is responsible to assist in the financial clearing of the project for final financial reporting purposes.</a:t>
          </a:r>
          <a:endParaRPr lang="en-US" dirty="0">
            <a:solidFill>
              <a:schemeClr val="bg1"/>
            </a:solidFill>
            <a:latin typeface="Franklin Gothic Book" panose="020B0503020102020204" pitchFamily="34" charset="0"/>
          </a:endParaRPr>
        </a:p>
      </dgm:t>
    </dgm:pt>
    <dgm:pt modelId="{6AB00271-49AE-426E-A895-E22E3DE97D23}" type="parTrans" cxnId="{D5501E55-1EC3-48E6-8DBC-338BD0FF640D}">
      <dgm:prSet/>
      <dgm:spPr/>
      <dgm:t>
        <a:bodyPr/>
        <a:lstStyle/>
        <a:p>
          <a:endParaRPr lang="en-US"/>
        </a:p>
      </dgm:t>
    </dgm:pt>
    <dgm:pt modelId="{7E5AD2E0-999E-472C-A1AB-E0EEA96A6A14}" type="sibTrans" cxnId="{D5501E55-1EC3-48E6-8DBC-338BD0FF640D}">
      <dgm:prSet/>
      <dgm:spPr/>
      <dgm:t>
        <a:bodyPr/>
        <a:lstStyle/>
        <a:p>
          <a:endParaRPr lang="en-US"/>
        </a:p>
      </dgm:t>
    </dgm:pt>
    <dgm:pt modelId="{20C58498-6EB2-40D6-A5C1-8DC75E7170EF}">
      <dgm:prSet/>
      <dgm:spPr/>
      <dgm:t>
        <a:bodyPr/>
        <a:lstStyle/>
        <a:p>
          <a:r>
            <a:rPr lang="en-US" dirty="0" smtClean="0">
              <a:latin typeface="Franklin Gothic Book" panose="020B0503020102020204" pitchFamily="34" charset="0"/>
            </a:rPr>
            <a:t>If awarded, the RA will create the NOA  and send it to C&amp;G Accounting. </a:t>
          </a:r>
        </a:p>
      </dgm:t>
    </dgm:pt>
    <dgm:pt modelId="{7032936C-2F12-4AF4-9D6D-04B43F5D0AA4}" type="parTrans" cxnId="{FFFEA26D-BF66-4F01-8448-6AA03AC8C180}">
      <dgm:prSet/>
      <dgm:spPr/>
      <dgm:t>
        <a:bodyPr/>
        <a:lstStyle/>
        <a:p>
          <a:endParaRPr lang="en-US"/>
        </a:p>
      </dgm:t>
    </dgm:pt>
    <dgm:pt modelId="{C17AB5D8-29FB-4C08-A734-C87565CF7B85}" type="sibTrans" cxnId="{FFFEA26D-BF66-4F01-8448-6AA03AC8C180}">
      <dgm:prSet/>
      <dgm:spPr/>
      <dgm:t>
        <a:bodyPr/>
        <a:lstStyle/>
        <a:p>
          <a:endParaRPr lang="en-US"/>
        </a:p>
      </dgm:t>
    </dgm:pt>
    <dgm:pt modelId="{DE9D853C-B2D8-459C-8460-9B0F52CF31B3}">
      <dgm:prSet/>
      <dgm:spPr/>
      <dgm:t>
        <a:bodyPr/>
        <a:lstStyle/>
        <a:p>
          <a:r>
            <a:rPr lang="en-US" dirty="0" smtClean="0">
              <a:latin typeface="Franklin Gothic Book" panose="020B0503020102020204" pitchFamily="34" charset="0"/>
            </a:rPr>
            <a:t>C&amp;G Accounting will set up the Award in PeopleSoft and generate the Project ID (aka account number)</a:t>
          </a:r>
        </a:p>
      </dgm:t>
    </dgm:pt>
    <dgm:pt modelId="{F1C4E1F8-B7F8-4143-A10E-C8B5154AE2E4}" type="parTrans" cxnId="{DFC732A6-5461-4F24-9368-186C3B6489A7}">
      <dgm:prSet/>
      <dgm:spPr/>
      <dgm:t>
        <a:bodyPr/>
        <a:lstStyle/>
        <a:p>
          <a:endParaRPr lang="en-US"/>
        </a:p>
      </dgm:t>
    </dgm:pt>
    <dgm:pt modelId="{E788E36C-0EC7-491F-9D14-C1F76A6ADCA8}" type="sibTrans" cxnId="{DFC732A6-5461-4F24-9368-186C3B6489A7}">
      <dgm:prSet/>
      <dgm:spPr/>
      <dgm:t>
        <a:bodyPr/>
        <a:lstStyle/>
        <a:p>
          <a:endParaRPr lang="en-US"/>
        </a:p>
      </dgm:t>
    </dgm:pt>
    <dgm:pt modelId="{3413F249-F9F6-4D13-8B5D-CABE2F822C95}">
      <dgm:prSet/>
      <dgm:spPr/>
      <dgm:t>
        <a:bodyPr/>
        <a:lstStyle/>
        <a:p>
          <a:r>
            <a:rPr lang="en-US" dirty="0" smtClean="0">
              <a:latin typeface="Franklin Gothic Book" panose="020B0503020102020204" pitchFamily="34" charset="0"/>
            </a:rPr>
            <a:t>The proposal is then submitted to a prospective funding agency.</a:t>
          </a:r>
          <a:endParaRPr lang="en-US" dirty="0">
            <a:latin typeface="Franklin Gothic Book" panose="020B0503020102020204" pitchFamily="34" charset="0"/>
          </a:endParaRPr>
        </a:p>
      </dgm:t>
    </dgm:pt>
    <dgm:pt modelId="{05118C48-39A5-4A1F-9932-74FA678A20EA}" type="parTrans" cxnId="{A8FC664F-3604-476B-AEC0-2C7A9C085AB7}">
      <dgm:prSet/>
      <dgm:spPr/>
      <dgm:t>
        <a:bodyPr/>
        <a:lstStyle/>
        <a:p>
          <a:endParaRPr lang="en-US"/>
        </a:p>
      </dgm:t>
    </dgm:pt>
    <dgm:pt modelId="{A94CDFF4-6014-4022-808F-3A8C3F0FB246}" type="sibTrans" cxnId="{A8FC664F-3604-476B-AEC0-2C7A9C085AB7}">
      <dgm:prSet/>
      <dgm:spPr/>
      <dgm:t>
        <a:bodyPr/>
        <a:lstStyle/>
        <a:p>
          <a:endParaRPr lang="en-US"/>
        </a:p>
      </dgm:t>
    </dgm:pt>
    <dgm:pt modelId="{17BEB181-E655-4E9A-8201-D37BDDCEB42D}">
      <dgm:prSet phldrT="[Text]"/>
      <dgm:spPr/>
      <dgm:t>
        <a:bodyPr/>
        <a:lstStyle/>
        <a:p>
          <a:r>
            <a:rPr lang="en-US" dirty="0" smtClean="0">
              <a:solidFill>
                <a:schemeClr val="bg1"/>
              </a:solidFill>
              <a:latin typeface="Franklin Gothic Book" panose="020B0503020102020204" pitchFamily="34" charset="0"/>
            </a:rPr>
            <a:t>The PI has to certify not less than monthly all transactions verified by the Admin</a:t>
          </a:r>
          <a:endParaRPr lang="en-US" dirty="0">
            <a:solidFill>
              <a:schemeClr val="bg1"/>
            </a:solidFill>
            <a:latin typeface="Franklin Gothic Book" panose="020B0503020102020204" pitchFamily="34" charset="0"/>
          </a:endParaRPr>
        </a:p>
      </dgm:t>
    </dgm:pt>
    <dgm:pt modelId="{2A588E1A-E9D2-4C57-B62E-72BD472DFD42}" type="parTrans" cxnId="{90EA5435-180C-48AD-B224-F8D3E1A5CD28}">
      <dgm:prSet/>
      <dgm:spPr/>
      <dgm:t>
        <a:bodyPr/>
        <a:lstStyle/>
        <a:p>
          <a:endParaRPr lang="en-US"/>
        </a:p>
      </dgm:t>
    </dgm:pt>
    <dgm:pt modelId="{9903FCFC-C747-46D4-86AC-0CA3C284558C}" type="sibTrans" cxnId="{90EA5435-180C-48AD-B224-F8D3E1A5CD28}">
      <dgm:prSet custAng="21518096" custScaleX="59951" custScaleY="181838"/>
      <dgm:spPr>
        <a:prstGeom prst="rightArrow">
          <a:avLst/>
        </a:prstGeom>
      </dgm:spPr>
      <dgm:t>
        <a:bodyPr/>
        <a:lstStyle/>
        <a:p>
          <a:endParaRPr lang="en-US"/>
        </a:p>
      </dgm:t>
    </dgm:pt>
    <dgm:pt modelId="{BC93E0B6-16FF-487C-935E-400A9AA92249}" type="pres">
      <dgm:prSet presAssocID="{8B38B793-A079-4F0F-810C-ABBF6227E301}" presName="Name0" presStyleCnt="0">
        <dgm:presLayoutVars>
          <dgm:dir/>
          <dgm:resizeHandles/>
        </dgm:presLayoutVars>
      </dgm:prSet>
      <dgm:spPr/>
      <dgm:t>
        <a:bodyPr/>
        <a:lstStyle/>
        <a:p>
          <a:endParaRPr lang="en-US"/>
        </a:p>
      </dgm:t>
    </dgm:pt>
    <dgm:pt modelId="{102DEE31-EC5E-4E0D-9B18-3F5E7DA9E483}" type="pres">
      <dgm:prSet presAssocID="{51057BBB-03F7-4F43-A1B9-A86F4FF6A671}" presName="compNode" presStyleCnt="0"/>
      <dgm:spPr/>
    </dgm:pt>
    <dgm:pt modelId="{0482EBB3-B5AB-4A1B-AFD4-C9E78340988A}" type="pres">
      <dgm:prSet presAssocID="{51057BBB-03F7-4F43-A1B9-A86F4FF6A671}" presName="dummyConnPt" presStyleCnt="0"/>
      <dgm:spPr/>
    </dgm:pt>
    <dgm:pt modelId="{9966E621-3F43-42C4-957F-D7CC7FBEBB9B}" type="pres">
      <dgm:prSet presAssocID="{51057BBB-03F7-4F43-A1B9-A86F4FF6A671}" presName="node" presStyleLbl="node1" presStyleIdx="0" presStyleCnt="9" custLinFactNeighborX="-1091" custLinFactNeighborY="-5177">
        <dgm:presLayoutVars>
          <dgm:bulletEnabled val="1"/>
        </dgm:presLayoutVars>
      </dgm:prSet>
      <dgm:spPr/>
      <dgm:t>
        <a:bodyPr/>
        <a:lstStyle/>
        <a:p>
          <a:endParaRPr lang="en-US"/>
        </a:p>
      </dgm:t>
    </dgm:pt>
    <dgm:pt modelId="{B22C452B-549E-41B3-9E16-DCCCDE7E191A}" type="pres">
      <dgm:prSet presAssocID="{1A76287F-3BBB-4D78-AB80-F64617FBE10E}" presName="sibTrans" presStyleLbl="bgSibTrans2D1" presStyleIdx="0" presStyleCnt="8" custAng="5400000" custFlipVert="0" custFlipHor="1" custScaleX="29028" custScaleY="195308" custLinFactY="32785" custLinFactNeighborX="981" custLinFactNeighborY="100000"/>
      <dgm:spPr>
        <a:prstGeom prst="upArrow">
          <a:avLst/>
        </a:prstGeom>
      </dgm:spPr>
      <dgm:t>
        <a:bodyPr/>
        <a:lstStyle/>
        <a:p>
          <a:endParaRPr lang="en-US"/>
        </a:p>
      </dgm:t>
    </dgm:pt>
    <dgm:pt modelId="{2F35FF83-6261-4B73-9CED-39B23BB61A59}" type="pres">
      <dgm:prSet presAssocID="{3413F249-F9F6-4D13-8B5D-CABE2F822C95}" presName="compNode" presStyleCnt="0"/>
      <dgm:spPr/>
    </dgm:pt>
    <dgm:pt modelId="{CDE514CA-8445-4BC6-9F1A-7C10CEDA5858}" type="pres">
      <dgm:prSet presAssocID="{3413F249-F9F6-4D13-8B5D-CABE2F822C95}" presName="dummyConnPt" presStyleCnt="0"/>
      <dgm:spPr/>
    </dgm:pt>
    <dgm:pt modelId="{205DE0D8-DF3E-4E54-A6E1-4723884A59CB}" type="pres">
      <dgm:prSet presAssocID="{3413F249-F9F6-4D13-8B5D-CABE2F822C95}" presName="node" presStyleLbl="node1" presStyleIdx="1" presStyleCnt="9">
        <dgm:presLayoutVars>
          <dgm:bulletEnabled val="1"/>
        </dgm:presLayoutVars>
      </dgm:prSet>
      <dgm:spPr/>
      <dgm:t>
        <a:bodyPr/>
        <a:lstStyle/>
        <a:p>
          <a:endParaRPr lang="en-US"/>
        </a:p>
      </dgm:t>
    </dgm:pt>
    <dgm:pt modelId="{C15C40DB-7461-4ECD-84F7-8668BCF314F7}" type="pres">
      <dgm:prSet presAssocID="{A94CDFF4-6014-4022-808F-3A8C3F0FB246}" presName="sibTrans" presStyleLbl="bgSibTrans2D1" presStyleIdx="1" presStyleCnt="8" custAng="16200000" custFlipVert="0" custFlipHor="1" custScaleX="30739" custScaleY="192396" custLinFactY="36219" custLinFactNeighborX="781" custLinFactNeighborY="100000"/>
      <dgm:spPr>
        <a:prstGeom prst="downArrow">
          <a:avLst/>
        </a:prstGeom>
      </dgm:spPr>
      <dgm:t>
        <a:bodyPr/>
        <a:lstStyle/>
        <a:p>
          <a:endParaRPr lang="en-US"/>
        </a:p>
      </dgm:t>
    </dgm:pt>
    <dgm:pt modelId="{5987F202-957C-4003-81A4-322D00F6319A}" type="pres">
      <dgm:prSet presAssocID="{20C58498-6EB2-40D6-A5C1-8DC75E7170EF}" presName="compNode" presStyleCnt="0"/>
      <dgm:spPr/>
    </dgm:pt>
    <dgm:pt modelId="{37A3FC0A-E81D-4938-BFDB-70A7701697A4}" type="pres">
      <dgm:prSet presAssocID="{20C58498-6EB2-40D6-A5C1-8DC75E7170EF}" presName="dummyConnPt" presStyleCnt="0"/>
      <dgm:spPr/>
    </dgm:pt>
    <dgm:pt modelId="{74B0998C-DD97-4280-B657-51BC80C87A53}" type="pres">
      <dgm:prSet presAssocID="{20C58498-6EB2-40D6-A5C1-8DC75E7170EF}" presName="node" presStyleLbl="node1" presStyleIdx="2" presStyleCnt="9">
        <dgm:presLayoutVars>
          <dgm:bulletEnabled val="1"/>
        </dgm:presLayoutVars>
      </dgm:prSet>
      <dgm:spPr/>
      <dgm:t>
        <a:bodyPr/>
        <a:lstStyle/>
        <a:p>
          <a:endParaRPr lang="en-US"/>
        </a:p>
      </dgm:t>
    </dgm:pt>
    <dgm:pt modelId="{A5C55918-6212-4345-B5FB-258D4B44FD96}" type="pres">
      <dgm:prSet presAssocID="{C17AB5D8-29FB-4C08-A734-C87565CF7B85}" presName="sibTrans" presStyleLbl="bgSibTrans2D1" presStyleIdx="2" presStyleCnt="8" custScaleX="17718" custScaleY="195360" custLinFactY="100000" custLinFactNeighborX="21687" custLinFactNeighborY="124476"/>
      <dgm:spPr>
        <a:prstGeom prst="rightArrow">
          <a:avLst/>
        </a:prstGeom>
      </dgm:spPr>
      <dgm:t>
        <a:bodyPr/>
        <a:lstStyle/>
        <a:p>
          <a:endParaRPr lang="en-US"/>
        </a:p>
      </dgm:t>
    </dgm:pt>
    <dgm:pt modelId="{2A088E65-3F22-4C15-ABD4-4AD07C2961BC}" type="pres">
      <dgm:prSet presAssocID="{DE9D853C-B2D8-459C-8460-9B0F52CF31B3}" presName="compNode" presStyleCnt="0"/>
      <dgm:spPr/>
    </dgm:pt>
    <dgm:pt modelId="{2E7D747B-1AB5-4547-A4D6-C8B702494CB1}" type="pres">
      <dgm:prSet presAssocID="{DE9D853C-B2D8-459C-8460-9B0F52CF31B3}" presName="dummyConnPt" presStyleCnt="0"/>
      <dgm:spPr/>
    </dgm:pt>
    <dgm:pt modelId="{9E68678B-DD71-445D-9435-09D045969163}" type="pres">
      <dgm:prSet presAssocID="{DE9D853C-B2D8-459C-8460-9B0F52CF31B3}" presName="node" presStyleLbl="node1" presStyleIdx="3" presStyleCnt="9">
        <dgm:presLayoutVars>
          <dgm:bulletEnabled val="1"/>
        </dgm:presLayoutVars>
      </dgm:prSet>
      <dgm:spPr/>
      <dgm:t>
        <a:bodyPr/>
        <a:lstStyle/>
        <a:p>
          <a:endParaRPr lang="en-US"/>
        </a:p>
      </dgm:t>
    </dgm:pt>
    <dgm:pt modelId="{70E0B64D-E9D8-428F-8E5C-25FF852B9CAD}" type="pres">
      <dgm:prSet presAssocID="{E788E36C-0EC7-491F-9D14-C1F76A6ADCA8}" presName="sibTrans" presStyleLbl="bgSibTrans2D1" presStyleIdx="3" presStyleCnt="8" custAng="16200000" custFlipVert="1" custScaleX="28923" custScaleY="184126" custLinFactY="100000" custLinFactNeighborX="-1262" custLinFactNeighborY="115991"/>
      <dgm:spPr>
        <a:prstGeom prst="upArrow">
          <a:avLst/>
        </a:prstGeom>
      </dgm:spPr>
      <dgm:t>
        <a:bodyPr/>
        <a:lstStyle/>
        <a:p>
          <a:endParaRPr lang="en-US"/>
        </a:p>
      </dgm:t>
    </dgm:pt>
    <dgm:pt modelId="{F38618F5-33AD-4042-A3C3-BF7AB7BF7CBB}" type="pres">
      <dgm:prSet presAssocID="{2B06E4FB-A5B1-4E2F-9E45-54348A00A228}" presName="compNode" presStyleCnt="0"/>
      <dgm:spPr/>
    </dgm:pt>
    <dgm:pt modelId="{AA634612-F95D-4E77-99FE-9932DE82F3A0}" type="pres">
      <dgm:prSet presAssocID="{2B06E4FB-A5B1-4E2F-9E45-54348A00A228}" presName="dummyConnPt" presStyleCnt="0"/>
      <dgm:spPr/>
    </dgm:pt>
    <dgm:pt modelId="{5FBCF579-3007-4081-90F8-F37C6B9DA8CE}" type="pres">
      <dgm:prSet presAssocID="{2B06E4FB-A5B1-4E2F-9E45-54348A00A228}" presName="node" presStyleLbl="node1" presStyleIdx="4" presStyleCnt="9">
        <dgm:presLayoutVars>
          <dgm:bulletEnabled val="1"/>
        </dgm:presLayoutVars>
      </dgm:prSet>
      <dgm:spPr/>
      <dgm:t>
        <a:bodyPr/>
        <a:lstStyle/>
        <a:p>
          <a:endParaRPr lang="en-US"/>
        </a:p>
      </dgm:t>
    </dgm:pt>
    <dgm:pt modelId="{B643DF21-B6F4-4685-9B2B-B8AAE8FDA6D5}" type="pres">
      <dgm:prSet presAssocID="{7BF0C114-82E9-472C-8A14-50CDEEBF715D}" presName="sibTrans" presStyleLbl="bgSibTrans2D1" presStyleIdx="4" presStyleCnt="8" custAng="16200000" custFlipVert="1" custScaleX="28923" custScaleY="200224" custLinFactY="100000" custLinFactNeighborX="-1262" custLinFactNeighborY="118304"/>
      <dgm:spPr>
        <a:prstGeom prst="upArrow">
          <a:avLst/>
        </a:prstGeom>
      </dgm:spPr>
      <dgm:t>
        <a:bodyPr/>
        <a:lstStyle/>
        <a:p>
          <a:endParaRPr lang="en-US"/>
        </a:p>
      </dgm:t>
    </dgm:pt>
    <dgm:pt modelId="{0E526D71-19BE-422E-AEF5-0CF6CB1A8667}" type="pres">
      <dgm:prSet presAssocID="{F0AB729E-8648-43F1-91DD-AAC678A66576}" presName="compNode" presStyleCnt="0"/>
      <dgm:spPr/>
    </dgm:pt>
    <dgm:pt modelId="{8BE9EF39-DD3E-4A66-81BB-4CE6C2EDD3F8}" type="pres">
      <dgm:prSet presAssocID="{F0AB729E-8648-43F1-91DD-AAC678A66576}" presName="dummyConnPt" presStyleCnt="0"/>
      <dgm:spPr/>
    </dgm:pt>
    <dgm:pt modelId="{5CCDFFAD-99C9-495F-97F0-9B8B74C1FD7D}" type="pres">
      <dgm:prSet presAssocID="{F0AB729E-8648-43F1-91DD-AAC678A66576}" presName="node" presStyleLbl="node1" presStyleIdx="5" presStyleCnt="9">
        <dgm:presLayoutVars>
          <dgm:bulletEnabled val="1"/>
        </dgm:presLayoutVars>
      </dgm:prSet>
      <dgm:spPr/>
      <dgm:t>
        <a:bodyPr/>
        <a:lstStyle/>
        <a:p>
          <a:endParaRPr lang="en-US"/>
        </a:p>
      </dgm:t>
    </dgm:pt>
    <dgm:pt modelId="{8563EAF9-5D80-486E-ABF8-A16F39C5E928}" type="pres">
      <dgm:prSet presAssocID="{51E7E81A-0B7C-4FA3-84E4-7DC0F5B81043}" presName="sibTrans" presStyleLbl="bgSibTrans2D1" presStyleIdx="5" presStyleCnt="8" custAng="21518096" custScaleX="19323" custScaleY="181838" custLinFactY="100000" custLinFactNeighborX="23205" custLinFactNeighborY="152067"/>
      <dgm:spPr>
        <a:prstGeom prst="rightArrow">
          <a:avLst/>
        </a:prstGeom>
      </dgm:spPr>
      <dgm:t>
        <a:bodyPr/>
        <a:lstStyle/>
        <a:p>
          <a:endParaRPr lang="en-US"/>
        </a:p>
      </dgm:t>
    </dgm:pt>
    <dgm:pt modelId="{706F52D0-AA2F-4F6F-89B8-21251D35D334}" type="pres">
      <dgm:prSet presAssocID="{9113362F-D893-4526-87A6-A28AF6CAC40D}" presName="compNode" presStyleCnt="0"/>
      <dgm:spPr/>
    </dgm:pt>
    <dgm:pt modelId="{536C03D8-F3A1-41FE-B6F5-C85FE9FA7A30}" type="pres">
      <dgm:prSet presAssocID="{9113362F-D893-4526-87A6-A28AF6CAC40D}" presName="dummyConnPt" presStyleCnt="0"/>
      <dgm:spPr/>
    </dgm:pt>
    <dgm:pt modelId="{1B44B190-EBA4-4AC4-A3E2-F449F4129B44}" type="pres">
      <dgm:prSet presAssocID="{9113362F-D893-4526-87A6-A28AF6CAC40D}" presName="node" presStyleLbl="node1" presStyleIdx="6" presStyleCnt="9" custLinFactNeighborX="-3708" custLinFactNeighborY="-151">
        <dgm:presLayoutVars>
          <dgm:bulletEnabled val="1"/>
        </dgm:presLayoutVars>
      </dgm:prSet>
      <dgm:spPr/>
      <dgm:t>
        <a:bodyPr/>
        <a:lstStyle/>
        <a:p>
          <a:endParaRPr lang="en-US"/>
        </a:p>
      </dgm:t>
    </dgm:pt>
    <dgm:pt modelId="{AB41B5A3-46FD-427C-B1F8-0AC005C604D0}" type="pres">
      <dgm:prSet presAssocID="{ECB9D3E9-93C4-4EE8-922E-B93D82359342}" presName="sibTrans" presStyleLbl="bgSibTrans2D1" presStyleIdx="6" presStyleCnt="8" custAng="5443045" custFlipVert="1" custScaleX="16819" custScaleY="146229" custLinFactY="275894" custLinFactNeighborX="-2531" custLinFactNeighborY="300000"/>
      <dgm:spPr>
        <a:prstGeom prst="downArrow">
          <a:avLst/>
        </a:prstGeom>
      </dgm:spPr>
      <dgm:t>
        <a:bodyPr/>
        <a:lstStyle/>
        <a:p>
          <a:endParaRPr lang="en-US"/>
        </a:p>
      </dgm:t>
    </dgm:pt>
    <dgm:pt modelId="{E23E4D6D-D78D-4B2A-8B57-6F8BC730D9F2}" type="pres">
      <dgm:prSet presAssocID="{682C4721-7436-401E-A22C-AAD068848F88}" presName="compNode" presStyleCnt="0"/>
      <dgm:spPr/>
    </dgm:pt>
    <dgm:pt modelId="{04BF685C-4004-44A8-A3D1-57531B285959}" type="pres">
      <dgm:prSet presAssocID="{682C4721-7436-401E-A22C-AAD068848F88}" presName="dummyConnPt" presStyleCnt="0"/>
      <dgm:spPr/>
    </dgm:pt>
    <dgm:pt modelId="{422A6BCB-B549-47C3-90C8-049FD25A9AF0}" type="pres">
      <dgm:prSet presAssocID="{682C4721-7436-401E-A22C-AAD068848F88}" presName="node" presStyleLbl="node1" presStyleIdx="7" presStyleCnt="9" custLinFactY="24432" custLinFactNeighborX="-3708" custLinFactNeighborY="100000">
        <dgm:presLayoutVars>
          <dgm:bulletEnabled val="1"/>
        </dgm:presLayoutVars>
      </dgm:prSet>
      <dgm:spPr/>
      <dgm:t>
        <a:bodyPr/>
        <a:lstStyle/>
        <a:p>
          <a:endParaRPr lang="en-US"/>
        </a:p>
      </dgm:t>
    </dgm:pt>
    <dgm:pt modelId="{6A093F35-F837-4B67-AF0A-39F558B8D68B}" type="pres">
      <dgm:prSet presAssocID="{7E5AD2E0-999E-472C-A1AB-E0EEA96A6A14}" presName="sibTrans" presStyleLbl="bgSibTrans2D1" presStyleIdx="7" presStyleCnt="8" custAng="5236722" custScaleX="29245" custScaleY="170166" custLinFactY="-300000" custLinFactNeighborX="-9795" custLinFactNeighborY="-368907"/>
      <dgm:spPr>
        <a:prstGeom prst="downArrow">
          <a:avLst/>
        </a:prstGeom>
      </dgm:spPr>
      <dgm:t>
        <a:bodyPr/>
        <a:lstStyle/>
        <a:p>
          <a:endParaRPr lang="en-US"/>
        </a:p>
      </dgm:t>
    </dgm:pt>
    <dgm:pt modelId="{01C0BE7E-9A4A-4BDE-A853-7F3EFC3961AF}" type="pres">
      <dgm:prSet presAssocID="{17BEB181-E655-4E9A-8201-D37BDDCEB42D}" presName="compNode" presStyleCnt="0"/>
      <dgm:spPr/>
    </dgm:pt>
    <dgm:pt modelId="{6C60AC4D-1FA0-4606-B803-392C4226AE19}" type="pres">
      <dgm:prSet presAssocID="{17BEB181-E655-4E9A-8201-D37BDDCEB42D}" presName="dummyConnPt" presStyleCnt="0"/>
      <dgm:spPr/>
    </dgm:pt>
    <dgm:pt modelId="{2D359BF1-3F50-461A-B6FE-FAB8AB0D2473}" type="pres">
      <dgm:prSet presAssocID="{17BEB181-E655-4E9A-8201-D37BDDCEB42D}" presName="node" presStyleLbl="node1" presStyleIdx="8" presStyleCnt="9" custLinFactY="-26397" custLinFactNeighborX="68" custLinFactNeighborY="-100000">
        <dgm:presLayoutVars>
          <dgm:bulletEnabled val="1"/>
        </dgm:presLayoutVars>
      </dgm:prSet>
      <dgm:spPr/>
      <dgm:t>
        <a:bodyPr/>
        <a:lstStyle/>
        <a:p>
          <a:endParaRPr lang="en-US"/>
        </a:p>
      </dgm:t>
    </dgm:pt>
  </dgm:ptLst>
  <dgm:cxnLst>
    <dgm:cxn modelId="{87762BF2-9BCE-4F95-9EB7-19FA9F4DF021}" type="presOf" srcId="{DE9D853C-B2D8-459C-8460-9B0F52CF31B3}" destId="{9E68678B-DD71-445D-9435-09D045969163}" srcOrd="0" destOrd="0" presId="urn:microsoft.com/office/officeart/2005/8/layout/bProcess4"/>
    <dgm:cxn modelId="{A4E5675B-A5C1-4B70-9006-325E62B821F6}" type="presOf" srcId="{7BF0C114-82E9-472C-8A14-50CDEEBF715D}" destId="{B643DF21-B6F4-4685-9B2B-B8AAE8FDA6D5}" srcOrd="0" destOrd="0" presId="urn:microsoft.com/office/officeart/2005/8/layout/bProcess4"/>
    <dgm:cxn modelId="{54FF7831-2801-42FC-B105-ABBFBBA84A28}" type="presOf" srcId="{1A76287F-3BBB-4D78-AB80-F64617FBE10E}" destId="{B22C452B-549E-41B3-9E16-DCCCDE7E191A}" srcOrd="0" destOrd="0" presId="urn:microsoft.com/office/officeart/2005/8/layout/bProcess4"/>
    <dgm:cxn modelId="{D5501E55-1EC3-48E6-8DBC-338BD0FF640D}" srcId="{8B38B793-A079-4F0F-810C-ABBF6227E301}" destId="{682C4721-7436-401E-A22C-AAD068848F88}" srcOrd="7" destOrd="0" parTransId="{6AB00271-49AE-426E-A895-E22E3DE97D23}" sibTransId="{7E5AD2E0-999E-472C-A1AB-E0EEA96A6A14}"/>
    <dgm:cxn modelId="{2A62F068-632A-41A3-8FA9-C8AF62E2CCFB}" type="presOf" srcId="{ECB9D3E9-93C4-4EE8-922E-B93D82359342}" destId="{AB41B5A3-46FD-427C-B1F8-0AC005C604D0}" srcOrd="0" destOrd="0" presId="urn:microsoft.com/office/officeart/2005/8/layout/bProcess4"/>
    <dgm:cxn modelId="{84794A65-4FB8-46CA-B55B-D9ED24E560CF}" type="presOf" srcId="{20C58498-6EB2-40D6-A5C1-8DC75E7170EF}" destId="{74B0998C-DD97-4280-B657-51BC80C87A53}" srcOrd="0" destOrd="0" presId="urn:microsoft.com/office/officeart/2005/8/layout/bProcess4"/>
    <dgm:cxn modelId="{D1EB909A-0CB3-4503-9043-E2EA21E1F48C}" type="presOf" srcId="{C17AB5D8-29FB-4C08-A734-C87565CF7B85}" destId="{A5C55918-6212-4345-B5FB-258D4B44FD96}" srcOrd="0" destOrd="0" presId="urn:microsoft.com/office/officeart/2005/8/layout/bProcess4"/>
    <dgm:cxn modelId="{335E999B-525D-4BDB-BA13-F9D67800D9FD}" srcId="{8B38B793-A079-4F0F-810C-ABBF6227E301}" destId="{9113362F-D893-4526-87A6-A28AF6CAC40D}" srcOrd="6" destOrd="0" parTransId="{92A1D95D-C321-43D5-A710-63495C36CC33}" sibTransId="{ECB9D3E9-93C4-4EE8-922E-B93D82359342}"/>
    <dgm:cxn modelId="{AB49F295-4E35-4EFA-BF11-C6F8FF31E2A7}" srcId="{8B38B793-A079-4F0F-810C-ABBF6227E301}" destId="{51057BBB-03F7-4F43-A1B9-A86F4FF6A671}" srcOrd="0" destOrd="0" parTransId="{4E260C8C-0C73-483D-819F-0DEC84F6F9AE}" sibTransId="{1A76287F-3BBB-4D78-AB80-F64617FBE10E}"/>
    <dgm:cxn modelId="{A8FC664F-3604-476B-AEC0-2C7A9C085AB7}" srcId="{8B38B793-A079-4F0F-810C-ABBF6227E301}" destId="{3413F249-F9F6-4D13-8B5D-CABE2F822C95}" srcOrd="1" destOrd="0" parTransId="{05118C48-39A5-4A1F-9932-74FA678A20EA}" sibTransId="{A94CDFF4-6014-4022-808F-3A8C3F0FB246}"/>
    <dgm:cxn modelId="{90EA5435-180C-48AD-B224-F8D3E1A5CD28}" srcId="{8B38B793-A079-4F0F-810C-ABBF6227E301}" destId="{17BEB181-E655-4E9A-8201-D37BDDCEB42D}" srcOrd="8" destOrd="0" parTransId="{2A588E1A-E9D2-4C57-B62E-72BD472DFD42}" sibTransId="{9903FCFC-C747-46D4-86AC-0CA3C284558C}"/>
    <dgm:cxn modelId="{F31A7134-757C-4B4B-9B08-30D3672F8F3C}" type="presOf" srcId="{17BEB181-E655-4E9A-8201-D37BDDCEB42D}" destId="{2D359BF1-3F50-461A-B6FE-FAB8AB0D2473}" srcOrd="0" destOrd="0" presId="urn:microsoft.com/office/officeart/2005/8/layout/bProcess4"/>
    <dgm:cxn modelId="{CEA84427-E091-4A6E-92BC-8D6B1523ABF7}" type="presOf" srcId="{7E5AD2E0-999E-472C-A1AB-E0EEA96A6A14}" destId="{6A093F35-F837-4B67-AF0A-39F558B8D68B}" srcOrd="0" destOrd="0" presId="urn:microsoft.com/office/officeart/2005/8/layout/bProcess4"/>
    <dgm:cxn modelId="{3CBE676D-BE8E-4224-9BF0-755523B4CB88}" srcId="{8B38B793-A079-4F0F-810C-ABBF6227E301}" destId="{2B06E4FB-A5B1-4E2F-9E45-54348A00A228}" srcOrd="4" destOrd="0" parTransId="{007663C3-7516-475F-9054-2506D50E25E1}" sibTransId="{7BF0C114-82E9-472C-8A14-50CDEEBF715D}"/>
    <dgm:cxn modelId="{34301A42-F2C0-4D4D-9D04-A9C66E08DAC4}" srcId="{8B38B793-A079-4F0F-810C-ABBF6227E301}" destId="{F0AB729E-8648-43F1-91DD-AAC678A66576}" srcOrd="5" destOrd="0" parTransId="{DE1FD307-AD25-4347-8D72-8631D05D35AC}" sibTransId="{51E7E81A-0B7C-4FA3-84E4-7DC0F5B81043}"/>
    <dgm:cxn modelId="{9E1C9F3B-8AE0-4E4B-B0A4-FCE1E47E1AE2}" type="presOf" srcId="{51E7E81A-0B7C-4FA3-84E4-7DC0F5B81043}" destId="{8563EAF9-5D80-486E-ABF8-A16F39C5E928}" srcOrd="0" destOrd="0" presId="urn:microsoft.com/office/officeart/2005/8/layout/bProcess4"/>
    <dgm:cxn modelId="{74126099-3157-40CD-93F4-B9EB7DCD9958}" type="presOf" srcId="{A94CDFF4-6014-4022-808F-3A8C3F0FB246}" destId="{C15C40DB-7461-4ECD-84F7-8668BCF314F7}" srcOrd="0" destOrd="0" presId="urn:microsoft.com/office/officeart/2005/8/layout/bProcess4"/>
    <dgm:cxn modelId="{DFC732A6-5461-4F24-9368-186C3B6489A7}" srcId="{8B38B793-A079-4F0F-810C-ABBF6227E301}" destId="{DE9D853C-B2D8-459C-8460-9B0F52CF31B3}" srcOrd="3" destOrd="0" parTransId="{F1C4E1F8-B7F8-4143-A10E-C8B5154AE2E4}" sibTransId="{E788E36C-0EC7-491F-9D14-C1F76A6ADCA8}"/>
    <dgm:cxn modelId="{037793C4-1B1E-44D6-BCAB-AEA83AF91038}" type="presOf" srcId="{8B38B793-A079-4F0F-810C-ABBF6227E301}" destId="{BC93E0B6-16FF-487C-935E-400A9AA92249}" srcOrd="0" destOrd="0" presId="urn:microsoft.com/office/officeart/2005/8/layout/bProcess4"/>
    <dgm:cxn modelId="{C1AEEAC9-5EB7-4FA5-9FC3-738499AA365B}" type="presOf" srcId="{E788E36C-0EC7-491F-9D14-C1F76A6ADCA8}" destId="{70E0B64D-E9D8-428F-8E5C-25FF852B9CAD}" srcOrd="0" destOrd="0" presId="urn:microsoft.com/office/officeart/2005/8/layout/bProcess4"/>
    <dgm:cxn modelId="{AE5B3720-A30F-4026-9981-4F751EB99BBE}" type="presOf" srcId="{F0AB729E-8648-43F1-91DD-AAC678A66576}" destId="{5CCDFFAD-99C9-495F-97F0-9B8B74C1FD7D}" srcOrd="0" destOrd="0" presId="urn:microsoft.com/office/officeart/2005/8/layout/bProcess4"/>
    <dgm:cxn modelId="{6722AB48-731E-4A06-BECA-8ABE6958569C}" type="presOf" srcId="{682C4721-7436-401E-A22C-AAD068848F88}" destId="{422A6BCB-B549-47C3-90C8-049FD25A9AF0}" srcOrd="0" destOrd="0" presId="urn:microsoft.com/office/officeart/2005/8/layout/bProcess4"/>
    <dgm:cxn modelId="{A41C3E22-5783-4A31-955B-1966749FED69}" type="presOf" srcId="{9113362F-D893-4526-87A6-A28AF6CAC40D}" destId="{1B44B190-EBA4-4AC4-A3E2-F449F4129B44}" srcOrd="0" destOrd="0" presId="urn:microsoft.com/office/officeart/2005/8/layout/bProcess4"/>
    <dgm:cxn modelId="{07E86AAA-C626-4522-AA7F-4EEBA6E383F8}" type="presOf" srcId="{51057BBB-03F7-4F43-A1B9-A86F4FF6A671}" destId="{9966E621-3F43-42C4-957F-D7CC7FBEBB9B}" srcOrd="0" destOrd="0" presId="urn:microsoft.com/office/officeart/2005/8/layout/bProcess4"/>
    <dgm:cxn modelId="{28F07B32-6F76-41D9-AF00-745A427CC2B4}" type="presOf" srcId="{2B06E4FB-A5B1-4E2F-9E45-54348A00A228}" destId="{5FBCF579-3007-4081-90F8-F37C6B9DA8CE}" srcOrd="0" destOrd="0" presId="urn:microsoft.com/office/officeart/2005/8/layout/bProcess4"/>
    <dgm:cxn modelId="{FFFEA26D-BF66-4F01-8448-6AA03AC8C180}" srcId="{8B38B793-A079-4F0F-810C-ABBF6227E301}" destId="{20C58498-6EB2-40D6-A5C1-8DC75E7170EF}" srcOrd="2" destOrd="0" parTransId="{7032936C-2F12-4AF4-9D6D-04B43F5D0AA4}" sibTransId="{C17AB5D8-29FB-4C08-A734-C87565CF7B85}"/>
    <dgm:cxn modelId="{FA2B331A-4D55-4538-8658-DB6F8FC88605}" type="presOf" srcId="{3413F249-F9F6-4D13-8B5D-CABE2F822C95}" destId="{205DE0D8-DF3E-4E54-A6E1-4723884A59CB}" srcOrd="0" destOrd="0" presId="urn:microsoft.com/office/officeart/2005/8/layout/bProcess4"/>
    <dgm:cxn modelId="{460512C0-7E3B-4AD9-A1D8-9649B9196F75}" type="presParOf" srcId="{BC93E0B6-16FF-487C-935E-400A9AA92249}" destId="{102DEE31-EC5E-4E0D-9B18-3F5E7DA9E483}" srcOrd="0" destOrd="0" presId="urn:microsoft.com/office/officeart/2005/8/layout/bProcess4"/>
    <dgm:cxn modelId="{1945A460-4035-45EC-A03B-DD5431B403A6}" type="presParOf" srcId="{102DEE31-EC5E-4E0D-9B18-3F5E7DA9E483}" destId="{0482EBB3-B5AB-4A1B-AFD4-C9E78340988A}" srcOrd="0" destOrd="0" presId="urn:microsoft.com/office/officeart/2005/8/layout/bProcess4"/>
    <dgm:cxn modelId="{8BD28F28-90BA-46E4-AAFD-B5F7AA37F5D0}" type="presParOf" srcId="{102DEE31-EC5E-4E0D-9B18-3F5E7DA9E483}" destId="{9966E621-3F43-42C4-957F-D7CC7FBEBB9B}" srcOrd="1" destOrd="0" presId="urn:microsoft.com/office/officeart/2005/8/layout/bProcess4"/>
    <dgm:cxn modelId="{A07F24A9-28F1-47DF-B0BB-11996870A718}" type="presParOf" srcId="{BC93E0B6-16FF-487C-935E-400A9AA92249}" destId="{B22C452B-549E-41B3-9E16-DCCCDE7E191A}" srcOrd="1" destOrd="0" presId="urn:microsoft.com/office/officeart/2005/8/layout/bProcess4"/>
    <dgm:cxn modelId="{DBD847D0-E785-4C6F-86C7-121592E721F3}" type="presParOf" srcId="{BC93E0B6-16FF-487C-935E-400A9AA92249}" destId="{2F35FF83-6261-4B73-9CED-39B23BB61A59}" srcOrd="2" destOrd="0" presId="urn:microsoft.com/office/officeart/2005/8/layout/bProcess4"/>
    <dgm:cxn modelId="{EE7A730F-1FB3-49D4-9BF4-58A481A4660D}" type="presParOf" srcId="{2F35FF83-6261-4B73-9CED-39B23BB61A59}" destId="{CDE514CA-8445-4BC6-9F1A-7C10CEDA5858}" srcOrd="0" destOrd="0" presId="urn:microsoft.com/office/officeart/2005/8/layout/bProcess4"/>
    <dgm:cxn modelId="{303B25C9-8128-4632-A6CB-FEE8924540EE}" type="presParOf" srcId="{2F35FF83-6261-4B73-9CED-39B23BB61A59}" destId="{205DE0D8-DF3E-4E54-A6E1-4723884A59CB}" srcOrd="1" destOrd="0" presId="urn:microsoft.com/office/officeart/2005/8/layout/bProcess4"/>
    <dgm:cxn modelId="{09DF5A80-4448-47CC-A18B-FF377DDBA294}" type="presParOf" srcId="{BC93E0B6-16FF-487C-935E-400A9AA92249}" destId="{C15C40DB-7461-4ECD-84F7-8668BCF314F7}" srcOrd="3" destOrd="0" presId="urn:microsoft.com/office/officeart/2005/8/layout/bProcess4"/>
    <dgm:cxn modelId="{C9162C11-ABD4-401F-8410-D07B247BF3A6}" type="presParOf" srcId="{BC93E0B6-16FF-487C-935E-400A9AA92249}" destId="{5987F202-957C-4003-81A4-322D00F6319A}" srcOrd="4" destOrd="0" presId="urn:microsoft.com/office/officeart/2005/8/layout/bProcess4"/>
    <dgm:cxn modelId="{6201C64C-947E-4A8F-8109-4C8DFF276116}" type="presParOf" srcId="{5987F202-957C-4003-81A4-322D00F6319A}" destId="{37A3FC0A-E81D-4938-BFDB-70A7701697A4}" srcOrd="0" destOrd="0" presId="urn:microsoft.com/office/officeart/2005/8/layout/bProcess4"/>
    <dgm:cxn modelId="{438F5C8F-BABE-4276-A5CE-5D21F590E5A9}" type="presParOf" srcId="{5987F202-957C-4003-81A4-322D00F6319A}" destId="{74B0998C-DD97-4280-B657-51BC80C87A53}" srcOrd="1" destOrd="0" presId="urn:microsoft.com/office/officeart/2005/8/layout/bProcess4"/>
    <dgm:cxn modelId="{507ADAAC-FEA3-41FA-BCDD-C418DD5CA815}" type="presParOf" srcId="{BC93E0B6-16FF-487C-935E-400A9AA92249}" destId="{A5C55918-6212-4345-B5FB-258D4B44FD96}" srcOrd="5" destOrd="0" presId="urn:microsoft.com/office/officeart/2005/8/layout/bProcess4"/>
    <dgm:cxn modelId="{CD82EBCA-DFED-4FEC-8DB1-A2A40B153AFB}" type="presParOf" srcId="{BC93E0B6-16FF-487C-935E-400A9AA92249}" destId="{2A088E65-3F22-4C15-ABD4-4AD07C2961BC}" srcOrd="6" destOrd="0" presId="urn:microsoft.com/office/officeart/2005/8/layout/bProcess4"/>
    <dgm:cxn modelId="{CDD7136B-64D2-4576-AD7B-56F069F4F74F}" type="presParOf" srcId="{2A088E65-3F22-4C15-ABD4-4AD07C2961BC}" destId="{2E7D747B-1AB5-4547-A4D6-C8B702494CB1}" srcOrd="0" destOrd="0" presId="urn:microsoft.com/office/officeart/2005/8/layout/bProcess4"/>
    <dgm:cxn modelId="{23C190EB-A65B-4A91-9699-76A6FB58CC97}" type="presParOf" srcId="{2A088E65-3F22-4C15-ABD4-4AD07C2961BC}" destId="{9E68678B-DD71-445D-9435-09D045969163}" srcOrd="1" destOrd="0" presId="urn:microsoft.com/office/officeart/2005/8/layout/bProcess4"/>
    <dgm:cxn modelId="{4144DC82-03E9-4249-9AAF-65777E0670B3}" type="presParOf" srcId="{BC93E0B6-16FF-487C-935E-400A9AA92249}" destId="{70E0B64D-E9D8-428F-8E5C-25FF852B9CAD}" srcOrd="7" destOrd="0" presId="urn:microsoft.com/office/officeart/2005/8/layout/bProcess4"/>
    <dgm:cxn modelId="{5A788C60-6798-4BBE-BB32-E219D7F4D3D3}" type="presParOf" srcId="{BC93E0B6-16FF-487C-935E-400A9AA92249}" destId="{F38618F5-33AD-4042-A3C3-BF7AB7BF7CBB}" srcOrd="8" destOrd="0" presId="urn:microsoft.com/office/officeart/2005/8/layout/bProcess4"/>
    <dgm:cxn modelId="{4D3DC305-A1BC-4DD3-BA3F-B099598FC87E}" type="presParOf" srcId="{F38618F5-33AD-4042-A3C3-BF7AB7BF7CBB}" destId="{AA634612-F95D-4E77-99FE-9932DE82F3A0}" srcOrd="0" destOrd="0" presId="urn:microsoft.com/office/officeart/2005/8/layout/bProcess4"/>
    <dgm:cxn modelId="{23C47D57-3461-45B9-A0B9-96FBCE631440}" type="presParOf" srcId="{F38618F5-33AD-4042-A3C3-BF7AB7BF7CBB}" destId="{5FBCF579-3007-4081-90F8-F37C6B9DA8CE}" srcOrd="1" destOrd="0" presId="urn:microsoft.com/office/officeart/2005/8/layout/bProcess4"/>
    <dgm:cxn modelId="{5DD6158D-000A-4977-A70A-400437C7D414}" type="presParOf" srcId="{BC93E0B6-16FF-487C-935E-400A9AA92249}" destId="{B643DF21-B6F4-4685-9B2B-B8AAE8FDA6D5}" srcOrd="9" destOrd="0" presId="urn:microsoft.com/office/officeart/2005/8/layout/bProcess4"/>
    <dgm:cxn modelId="{ACEEE664-E09E-4353-BB1F-2CC62B12DCF2}" type="presParOf" srcId="{BC93E0B6-16FF-487C-935E-400A9AA92249}" destId="{0E526D71-19BE-422E-AEF5-0CF6CB1A8667}" srcOrd="10" destOrd="0" presId="urn:microsoft.com/office/officeart/2005/8/layout/bProcess4"/>
    <dgm:cxn modelId="{173DAAC3-0FE1-4841-8675-9E4042E2E19B}" type="presParOf" srcId="{0E526D71-19BE-422E-AEF5-0CF6CB1A8667}" destId="{8BE9EF39-DD3E-4A66-81BB-4CE6C2EDD3F8}" srcOrd="0" destOrd="0" presId="urn:microsoft.com/office/officeart/2005/8/layout/bProcess4"/>
    <dgm:cxn modelId="{FEDECAC8-67E0-4687-946A-37D215F727F1}" type="presParOf" srcId="{0E526D71-19BE-422E-AEF5-0CF6CB1A8667}" destId="{5CCDFFAD-99C9-495F-97F0-9B8B74C1FD7D}" srcOrd="1" destOrd="0" presId="urn:microsoft.com/office/officeart/2005/8/layout/bProcess4"/>
    <dgm:cxn modelId="{38AA3477-D17F-4691-B9C9-526E49FB46C7}" type="presParOf" srcId="{BC93E0B6-16FF-487C-935E-400A9AA92249}" destId="{8563EAF9-5D80-486E-ABF8-A16F39C5E928}" srcOrd="11" destOrd="0" presId="urn:microsoft.com/office/officeart/2005/8/layout/bProcess4"/>
    <dgm:cxn modelId="{43EE0F70-A624-494C-9089-77358B0491DB}" type="presParOf" srcId="{BC93E0B6-16FF-487C-935E-400A9AA92249}" destId="{706F52D0-AA2F-4F6F-89B8-21251D35D334}" srcOrd="12" destOrd="0" presId="urn:microsoft.com/office/officeart/2005/8/layout/bProcess4"/>
    <dgm:cxn modelId="{D6F64E6F-B9CD-4A10-BB82-6A13F297CF8B}" type="presParOf" srcId="{706F52D0-AA2F-4F6F-89B8-21251D35D334}" destId="{536C03D8-F3A1-41FE-B6F5-C85FE9FA7A30}" srcOrd="0" destOrd="0" presId="urn:microsoft.com/office/officeart/2005/8/layout/bProcess4"/>
    <dgm:cxn modelId="{8A446A81-1E7C-4319-A40F-23A427823038}" type="presParOf" srcId="{706F52D0-AA2F-4F6F-89B8-21251D35D334}" destId="{1B44B190-EBA4-4AC4-A3E2-F449F4129B44}" srcOrd="1" destOrd="0" presId="urn:microsoft.com/office/officeart/2005/8/layout/bProcess4"/>
    <dgm:cxn modelId="{1E5D48D7-6390-4592-BCE9-405C045F4E17}" type="presParOf" srcId="{BC93E0B6-16FF-487C-935E-400A9AA92249}" destId="{AB41B5A3-46FD-427C-B1F8-0AC005C604D0}" srcOrd="13" destOrd="0" presId="urn:microsoft.com/office/officeart/2005/8/layout/bProcess4"/>
    <dgm:cxn modelId="{D949888F-B6FF-4B0F-857F-E8E7456F46CB}" type="presParOf" srcId="{BC93E0B6-16FF-487C-935E-400A9AA92249}" destId="{E23E4D6D-D78D-4B2A-8B57-6F8BC730D9F2}" srcOrd="14" destOrd="0" presId="urn:microsoft.com/office/officeart/2005/8/layout/bProcess4"/>
    <dgm:cxn modelId="{753B85D8-2871-4C84-8CF5-933B5CCDC975}" type="presParOf" srcId="{E23E4D6D-D78D-4B2A-8B57-6F8BC730D9F2}" destId="{04BF685C-4004-44A8-A3D1-57531B285959}" srcOrd="0" destOrd="0" presId="urn:microsoft.com/office/officeart/2005/8/layout/bProcess4"/>
    <dgm:cxn modelId="{207AC1A4-869B-4E57-8415-A08FC177F9BF}" type="presParOf" srcId="{E23E4D6D-D78D-4B2A-8B57-6F8BC730D9F2}" destId="{422A6BCB-B549-47C3-90C8-049FD25A9AF0}" srcOrd="1" destOrd="0" presId="urn:microsoft.com/office/officeart/2005/8/layout/bProcess4"/>
    <dgm:cxn modelId="{4BF90796-D6C7-4B4B-B55E-E10597E72582}" type="presParOf" srcId="{BC93E0B6-16FF-487C-935E-400A9AA92249}" destId="{6A093F35-F837-4B67-AF0A-39F558B8D68B}" srcOrd="15" destOrd="0" presId="urn:microsoft.com/office/officeart/2005/8/layout/bProcess4"/>
    <dgm:cxn modelId="{8F04646A-7551-450C-B354-CD59C6DB2E4B}" type="presParOf" srcId="{BC93E0B6-16FF-487C-935E-400A9AA92249}" destId="{01C0BE7E-9A4A-4BDE-A853-7F3EFC3961AF}" srcOrd="16" destOrd="0" presId="urn:microsoft.com/office/officeart/2005/8/layout/bProcess4"/>
    <dgm:cxn modelId="{E151878D-98D3-48A0-8AC2-16916B4C0EDE}" type="presParOf" srcId="{01C0BE7E-9A4A-4BDE-A853-7F3EFC3961AF}" destId="{6C60AC4D-1FA0-4606-B803-392C4226AE19}" srcOrd="0" destOrd="0" presId="urn:microsoft.com/office/officeart/2005/8/layout/bProcess4"/>
    <dgm:cxn modelId="{AF07FB3C-DFFD-44A0-9471-18D01426AB3F}" type="presParOf" srcId="{01C0BE7E-9A4A-4BDE-A853-7F3EFC3961AF}" destId="{2D359BF1-3F50-461A-B6FE-FAB8AB0D2473}"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C452B-549E-41B3-9E16-DCCCDE7E191A}">
      <dsp:nvSpPr>
        <dsp:cNvPr id="0" name=""/>
        <dsp:cNvSpPr/>
      </dsp:nvSpPr>
      <dsp:spPr>
        <a:xfrm rot="10841041" flipH="1">
          <a:off x="1068901" y="1120100"/>
          <a:ext cx="438772" cy="354737"/>
        </a:xfrm>
        <a:prstGeom prst="upArrow">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6E621-3F43-42C4-957F-D7CC7FBEBB9B}">
      <dsp:nvSpPr>
        <dsp:cNvPr id="0" name=""/>
        <dsp:cNvSpPr/>
      </dsp:nvSpPr>
      <dsp:spPr>
        <a:xfrm>
          <a:off x="856842" y="0"/>
          <a:ext cx="2018109" cy="12108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Franklin Gothic Book" panose="020B0503020102020204" pitchFamily="34" charset="0"/>
            </a:rPr>
            <a:t>The PI works with the ORSP Research Administrator to </a:t>
          </a:r>
          <a:r>
            <a:rPr lang="en-US" sz="1300" b="0" kern="1200" dirty="0" smtClean="0">
              <a:latin typeface="Franklin Gothic Book" panose="020B0503020102020204" pitchFamily="34" charset="0"/>
            </a:rPr>
            <a:t>develop a proposal </a:t>
          </a:r>
          <a:r>
            <a:rPr lang="en-US" sz="1300" kern="1200" dirty="0" smtClean="0">
              <a:latin typeface="Franklin Gothic Book" panose="020B0503020102020204" pitchFamily="34" charset="0"/>
            </a:rPr>
            <a:t>including a budget and justification. </a:t>
          </a:r>
          <a:endParaRPr lang="en-US" sz="1300" kern="1200" dirty="0">
            <a:latin typeface="Franklin Gothic Book" panose="020B0503020102020204" pitchFamily="34" charset="0"/>
          </a:endParaRPr>
        </a:p>
      </dsp:txBody>
      <dsp:txXfrm>
        <a:off x="892307" y="35465"/>
        <a:ext cx="1947179" cy="1139935"/>
      </dsp:txXfrm>
    </dsp:sp>
    <dsp:sp modelId="{C15C40DB-7461-4ECD-84F7-8668BCF314F7}">
      <dsp:nvSpPr>
        <dsp:cNvPr id="0" name=""/>
        <dsp:cNvSpPr/>
      </dsp:nvSpPr>
      <dsp:spPr>
        <a:xfrm flipH="1">
          <a:off x="1066804" y="2641493"/>
          <a:ext cx="462817" cy="349448"/>
        </a:xfrm>
        <a:prstGeom prst="downArrow">
          <a:avLst/>
        </a:prstGeom>
        <a:solidFill>
          <a:schemeClr val="accent3">
            <a:hueOff val="1607181"/>
            <a:satOff val="-2411"/>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5DE0D8-DF3E-4E54-A6E1-4723884A59CB}">
      <dsp:nvSpPr>
        <dsp:cNvPr id="0" name=""/>
        <dsp:cNvSpPr/>
      </dsp:nvSpPr>
      <dsp:spPr>
        <a:xfrm>
          <a:off x="878859" y="1515414"/>
          <a:ext cx="2018109" cy="1210865"/>
        </a:xfrm>
        <a:prstGeom prst="roundRect">
          <a:avLst>
            <a:gd name="adj" fmla="val 10000"/>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Franklin Gothic Book" panose="020B0503020102020204" pitchFamily="34" charset="0"/>
            </a:rPr>
            <a:t>The proposal is then submitted to a prospective funding agency.</a:t>
          </a:r>
          <a:endParaRPr lang="en-US" sz="1300" kern="1200" dirty="0">
            <a:latin typeface="Franklin Gothic Book" panose="020B0503020102020204" pitchFamily="34" charset="0"/>
          </a:endParaRPr>
        </a:p>
      </dsp:txBody>
      <dsp:txXfrm>
        <a:off x="914324" y="1550879"/>
        <a:ext cx="1947179" cy="1139935"/>
      </dsp:txXfrm>
    </dsp:sp>
    <dsp:sp modelId="{A5C55918-6212-4345-B5FB-258D4B44FD96}">
      <dsp:nvSpPr>
        <dsp:cNvPr id="0" name=""/>
        <dsp:cNvSpPr/>
      </dsp:nvSpPr>
      <dsp:spPr>
        <a:xfrm>
          <a:off x="2971792" y="3555893"/>
          <a:ext cx="474158" cy="354832"/>
        </a:xfrm>
        <a:prstGeom prst="rightArrow">
          <a:avLst/>
        </a:prstGeom>
        <a:solidFill>
          <a:schemeClr val="accent3">
            <a:hueOff val="3214361"/>
            <a:satOff val="-4823"/>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B0998C-DD97-4280-B657-51BC80C87A53}">
      <dsp:nvSpPr>
        <dsp:cNvPr id="0" name=""/>
        <dsp:cNvSpPr/>
      </dsp:nvSpPr>
      <dsp:spPr>
        <a:xfrm>
          <a:off x="878859" y="3028996"/>
          <a:ext cx="2018109" cy="1210865"/>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Franklin Gothic Book" panose="020B0503020102020204" pitchFamily="34" charset="0"/>
            </a:rPr>
            <a:t>If awarded, the RA will create the NOA  and send it to C&amp;G Accounting. </a:t>
          </a:r>
        </a:p>
      </dsp:txBody>
      <dsp:txXfrm>
        <a:off x="914324" y="3064461"/>
        <a:ext cx="1947179" cy="1139935"/>
      </dsp:txXfrm>
    </dsp:sp>
    <dsp:sp modelId="{70E0B64D-E9D8-428F-8E5C-25FF852B9CAD}">
      <dsp:nvSpPr>
        <dsp:cNvPr id="0" name=""/>
        <dsp:cNvSpPr/>
      </dsp:nvSpPr>
      <dsp:spPr>
        <a:xfrm rot="10800000" flipV="1">
          <a:off x="3733800" y="2793893"/>
          <a:ext cx="435475" cy="334427"/>
        </a:xfrm>
        <a:prstGeom prst="upArrow">
          <a:avLst/>
        </a:prstGeom>
        <a:solidFill>
          <a:schemeClr val="accent3">
            <a:hueOff val="4821541"/>
            <a:satOff val="-7234"/>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68678B-DD71-445D-9435-09D045969163}">
      <dsp:nvSpPr>
        <dsp:cNvPr id="0" name=""/>
        <dsp:cNvSpPr/>
      </dsp:nvSpPr>
      <dsp:spPr>
        <a:xfrm>
          <a:off x="3562944" y="3028996"/>
          <a:ext cx="2018109" cy="1210865"/>
        </a:xfrm>
        <a:prstGeom prst="roundRect">
          <a:avLst>
            <a:gd name="adj" fmla="val 10000"/>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Franklin Gothic Book" panose="020B0503020102020204" pitchFamily="34" charset="0"/>
            </a:rPr>
            <a:t>C&amp;G Accounting will set up the Award in PeopleSoft and generate the Project ID (aka account number)</a:t>
          </a:r>
        </a:p>
      </dsp:txBody>
      <dsp:txXfrm>
        <a:off x="3598409" y="3064461"/>
        <a:ext cx="1947179" cy="1139935"/>
      </dsp:txXfrm>
    </dsp:sp>
    <dsp:sp modelId="{B643DF21-B6F4-4685-9B2B-B8AAE8FDA6D5}">
      <dsp:nvSpPr>
        <dsp:cNvPr id="0" name=""/>
        <dsp:cNvSpPr/>
      </dsp:nvSpPr>
      <dsp:spPr>
        <a:xfrm rot="10800000" flipV="1">
          <a:off x="3733800" y="1269893"/>
          <a:ext cx="435475" cy="363666"/>
        </a:xfrm>
        <a:prstGeom prst="upArrow">
          <a:avLst/>
        </a:prstGeom>
        <a:solidFill>
          <a:schemeClr val="accent3">
            <a:hueOff val="6428722"/>
            <a:satOff val="-9646"/>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BCF579-3007-4081-90F8-F37C6B9DA8CE}">
      <dsp:nvSpPr>
        <dsp:cNvPr id="0" name=""/>
        <dsp:cNvSpPr/>
      </dsp:nvSpPr>
      <dsp:spPr>
        <a:xfrm>
          <a:off x="3562944" y="1515414"/>
          <a:ext cx="2018109" cy="1210865"/>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latin typeface="Franklin Gothic Book" panose="020B0503020102020204" pitchFamily="34" charset="0"/>
            </a:rPr>
            <a:t>Accountant will send the NOA to the RA and the RA will send copy of NOA to PI and Admin and others in that need to know </a:t>
          </a:r>
          <a:endParaRPr lang="en-US" sz="1300" kern="1200" dirty="0">
            <a:latin typeface="Franklin Gothic Book" panose="020B0503020102020204" pitchFamily="34" charset="0"/>
          </a:endParaRPr>
        </a:p>
      </dsp:txBody>
      <dsp:txXfrm>
        <a:off x="3598409" y="1550879"/>
        <a:ext cx="1947179" cy="1139935"/>
      </dsp:txXfrm>
    </dsp:sp>
    <dsp:sp modelId="{8563EAF9-5D80-486E-ABF8-A16F39C5E928}">
      <dsp:nvSpPr>
        <dsp:cNvPr id="0" name=""/>
        <dsp:cNvSpPr/>
      </dsp:nvSpPr>
      <dsp:spPr>
        <a:xfrm rot="21515680">
          <a:off x="5627474" y="590209"/>
          <a:ext cx="502650" cy="330272"/>
        </a:xfrm>
        <a:prstGeom prst="rightArrow">
          <a:avLst/>
        </a:prstGeom>
        <a:solidFill>
          <a:schemeClr val="accent3">
            <a:hueOff val="8035903"/>
            <a:satOff val="-12057"/>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CDFFAD-99C9-495F-97F0-9B8B74C1FD7D}">
      <dsp:nvSpPr>
        <dsp:cNvPr id="0" name=""/>
        <dsp:cNvSpPr/>
      </dsp:nvSpPr>
      <dsp:spPr>
        <a:xfrm>
          <a:off x="3562944" y="1832"/>
          <a:ext cx="2018109" cy="1210865"/>
        </a:xfrm>
        <a:prstGeom prst="roundRect">
          <a:avLst>
            <a:gd name="adj" fmla="val 10000"/>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latin typeface="Franklin Gothic Book" panose="020B0503020102020204" pitchFamily="34" charset="0"/>
            </a:rPr>
            <a:t>The PI can then begin to utilize the funds toward the proposed objectives of the grant.</a:t>
          </a:r>
          <a:endParaRPr lang="en-US" sz="1300" kern="1200" dirty="0">
            <a:solidFill>
              <a:schemeClr val="bg1"/>
            </a:solidFill>
            <a:latin typeface="Franklin Gothic Book" panose="020B0503020102020204" pitchFamily="34" charset="0"/>
          </a:endParaRPr>
        </a:p>
      </dsp:txBody>
      <dsp:txXfrm>
        <a:off x="3598409" y="37297"/>
        <a:ext cx="1947179" cy="1139935"/>
      </dsp:txXfrm>
    </dsp:sp>
    <dsp:sp modelId="{AB41B5A3-46FD-427C-B1F8-0AC005C604D0}">
      <dsp:nvSpPr>
        <dsp:cNvPr id="0" name=""/>
        <dsp:cNvSpPr/>
      </dsp:nvSpPr>
      <dsp:spPr>
        <a:xfrm rot="10756955" flipV="1">
          <a:off x="6250027" y="2720857"/>
          <a:ext cx="506953" cy="265595"/>
        </a:xfrm>
        <a:prstGeom prst="downArrow">
          <a:avLst/>
        </a:prstGeom>
        <a:solidFill>
          <a:schemeClr val="accent3">
            <a:hueOff val="9643083"/>
            <a:satOff val="-14469"/>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44B190-EBA4-4AC4-A3E2-F449F4129B44}">
      <dsp:nvSpPr>
        <dsp:cNvPr id="0" name=""/>
        <dsp:cNvSpPr/>
      </dsp:nvSpPr>
      <dsp:spPr>
        <a:xfrm>
          <a:off x="6172198" y="3"/>
          <a:ext cx="2018109" cy="1210865"/>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latin typeface="Franklin Gothic Book" panose="020B0503020102020204" pitchFamily="34" charset="0"/>
            </a:rPr>
            <a:t>The Admin is responsible for reconciling each expenditure/transaction on the grant – and verify in the PIC not less than monthly.</a:t>
          </a:r>
          <a:endParaRPr lang="en-US" sz="1300" kern="1200" dirty="0">
            <a:solidFill>
              <a:schemeClr val="bg1"/>
            </a:solidFill>
            <a:latin typeface="Franklin Gothic Book" panose="020B0503020102020204" pitchFamily="34" charset="0"/>
          </a:endParaRPr>
        </a:p>
      </dsp:txBody>
      <dsp:txXfrm>
        <a:off x="6207663" y="35468"/>
        <a:ext cx="1947179" cy="1139935"/>
      </dsp:txXfrm>
    </dsp:sp>
    <dsp:sp modelId="{6A093F35-F837-4B67-AF0A-39F558B8D68B}">
      <dsp:nvSpPr>
        <dsp:cNvPr id="0" name=""/>
        <dsp:cNvSpPr/>
      </dsp:nvSpPr>
      <dsp:spPr>
        <a:xfrm>
          <a:off x="6248402" y="1189422"/>
          <a:ext cx="444922" cy="309072"/>
        </a:xfrm>
        <a:prstGeom prst="downArrow">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2A6BCB-B549-47C3-90C8-049FD25A9AF0}">
      <dsp:nvSpPr>
        <dsp:cNvPr id="0" name=""/>
        <dsp:cNvSpPr/>
      </dsp:nvSpPr>
      <dsp:spPr>
        <a:xfrm>
          <a:off x="6172198" y="3022118"/>
          <a:ext cx="2018109" cy="1210865"/>
        </a:xfrm>
        <a:prstGeom prst="roundRect">
          <a:avLst>
            <a:gd name="adj" fmla="val 10000"/>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latin typeface="Franklin Gothic Book" panose="020B0503020102020204" pitchFamily="34" charset="0"/>
            </a:rPr>
            <a:t>Annually or at project end, the admin is responsible to assist in the financial clearing of the project for final financial reporting purposes.</a:t>
          </a:r>
          <a:endParaRPr lang="en-US" sz="1300" kern="1200" dirty="0">
            <a:solidFill>
              <a:schemeClr val="bg1"/>
            </a:solidFill>
            <a:latin typeface="Franklin Gothic Book" panose="020B0503020102020204" pitchFamily="34" charset="0"/>
          </a:endParaRPr>
        </a:p>
      </dsp:txBody>
      <dsp:txXfrm>
        <a:off x="6207663" y="3057583"/>
        <a:ext cx="1947179" cy="1139935"/>
      </dsp:txXfrm>
    </dsp:sp>
    <dsp:sp modelId="{2D359BF1-3F50-461A-B6FE-FAB8AB0D2473}">
      <dsp:nvSpPr>
        <dsp:cNvPr id="0" name=""/>
        <dsp:cNvSpPr/>
      </dsp:nvSpPr>
      <dsp:spPr>
        <a:xfrm>
          <a:off x="6248402" y="1498498"/>
          <a:ext cx="2018109" cy="1210865"/>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latin typeface="Franklin Gothic Book" panose="020B0503020102020204" pitchFamily="34" charset="0"/>
            </a:rPr>
            <a:t>The PI has to certify not less than monthly all transactions verified by the Admin</a:t>
          </a:r>
          <a:endParaRPr lang="en-US" sz="1300" kern="1200" dirty="0">
            <a:solidFill>
              <a:schemeClr val="bg1"/>
            </a:solidFill>
            <a:latin typeface="Franklin Gothic Book" panose="020B0503020102020204" pitchFamily="34" charset="0"/>
          </a:endParaRPr>
        </a:p>
      </dsp:txBody>
      <dsp:txXfrm>
        <a:off x="6283867" y="1533963"/>
        <a:ext cx="1947179" cy="113993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E67045-81AD-7E46-8DB0-38F6A9F48528}" type="datetimeFigureOut">
              <a:rPr lang="en-US" smtClean="0"/>
              <a:t>2/9/2018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C2DE52-14AF-AA49-A8C2-0148F6052AA2}" type="slidenum">
              <a:rPr lang="en-US" smtClean="0"/>
              <a:t>‹#›</a:t>
            </a:fld>
            <a:endParaRPr lang="en-US" dirty="0"/>
          </a:p>
        </p:txBody>
      </p:sp>
    </p:spTree>
    <p:extLst>
      <p:ext uri="{BB962C8B-B14F-4D97-AF65-F5344CB8AC3E}">
        <p14:creationId xmlns:p14="http://schemas.microsoft.com/office/powerpoint/2010/main" val="1658062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B3ECEE-8BE9-184C-B4E5-A7F4497306A7}" type="datetimeFigureOut">
              <a:rPr lang="en-US" smtClean="0"/>
              <a:t>2/9/2018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83635-E5BD-854B-9D0B-9087612EFDCC}" type="slidenum">
              <a:rPr lang="en-US" smtClean="0"/>
              <a:t>‹#›</a:t>
            </a:fld>
            <a:endParaRPr lang="en-US" dirty="0"/>
          </a:p>
        </p:txBody>
      </p:sp>
    </p:spTree>
    <p:extLst>
      <p:ext uri="{BB962C8B-B14F-4D97-AF65-F5344CB8AC3E}">
        <p14:creationId xmlns:p14="http://schemas.microsoft.com/office/powerpoint/2010/main" val="32481995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7F4102-CBAF-4437-84AB-902665F4605B}" type="slidenum">
              <a:rPr lang="en-US" smtClean="0"/>
              <a:t>5</a:t>
            </a:fld>
            <a:endParaRPr lang="en-US" dirty="0"/>
          </a:p>
        </p:txBody>
      </p:sp>
    </p:spTree>
    <p:extLst>
      <p:ext uri="{BB962C8B-B14F-4D97-AF65-F5344CB8AC3E}">
        <p14:creationId xmlns:p14="http://schemas.microsoft.com/office/powerpoint/2010/main" val="290552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7F4102-CBAF-4437-84AB-902665F4605B}" type="slidenum">
              <a:rPr lang="en-US" smtClean="0"/>
              <a:t>10</a:t>
            </a:fld>
            <a:endParaRPr lang="en-US" dirty="0"/>
          </a:p>
        </p:txBody>
      </p:sp>
    </p:spTree>
    <p:extLst>
      <p:ext uri="{BB962C8B-B14F-4D97-AF65-F5344CB8AC3E}">
        <p14:creationId xmlns:p14="http://schemas.microsoft.com/office/powerpoint/2010/main" val="131024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7F4102-CBAF-4437-84AB-902665F4605B}" type="slidenum">
              <a:rPr lang="en-US" smtClean="0"/>
              <a:t>11</a:t>
            </a:fld>
            <a:endParaRPr lang="en-US" dirty="0"/>
          </a:p>
        </p:txBody>
      </p:sp>
    </p:spTree>
    <p:extLst>
      <p:ext uri="{BB962C8B-B14F-4D97-AF65-F5344CB8AC3E}">
        <p14:creationId xmlns:p14="http://schemas.microsoft.com/office/powerpoint/2010/main" val="236698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7F4102-CBAF-4437-84AB-902665F4605B}" type="slidenum">
              <a:rPr lang="en-US" smtClean="0"/>
              <a:t>12</a:t>
            </a:fld>
            <a:endParaRPr lang="en-US" dirty="0"/>
          </a:p>
        </p:txBody>
      </p:sp>
    </p:spTree>
    <p:extLst>
      <p:ext uri="{BB962C8B-B14F-4D97-AF65-F5344CB8AC3E}">
        <p14:creationId xmlns:p14="http://schemas.microsoft.com/office/powerpoint/2010/main" val="2917623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7F4102-CBAF-4437-84AB-902665F4605B}" type="slidenum">
              <a:rPr lang="en-US" smtClean="0"/>
              <a:t>13</a:t>
            </a:fld>
            <a:endParaRPr lang="en-US" dirty="0"/>
          </a:p>
        </p:txBody>
      </p:sp>
    </p:spTree>
    <p:extLst>
      <p:ext uri="{BB962C8B-B14F-4D97-AF65-F5344CB8AC3E}">
        <p14:creationId xmlns:p14="http://schemas.microsoft.com/office/powerpoint/2010/main" val="1578208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DE626F-DA46-EC46-8BC2-835FFF26A720}" type="datetimeFigureOut">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D0C4E-BE17-E54F-97DE-B45913660632}" type="slidenum">
              <a:rPr lang="en-US" smtClean="0"/>
              <a:t>‹#›</a:t>
            </a:fld>
            <a:endParaRPr lang="en-US" dirty="0"/>
          </a:p>
        </p:txBody>
      </p:sp>
    </p:spTree>
    <p:extLst>
      <p:ext uri="{BB962C8B-B14F-4D97-AF65-F5344CB8AC3E}">
        <p14:creationId xmlns:p14="http://schemas.microsoft.com/office/powerpoint/2010/main" val="346197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DE626F-DA46-EC46-8BC2-835FFF26A720}" type="datetimeFigureOut">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D0C4E-BE17-E54F-97DE-B45913660632}" type="slidenum">
              <a:rPr lang="en-US" smtClean="0"/>
              <a:t>‹#›</a:t>
            </a:fld>
            <a:endParaRPr lang="en-US" dirty="0"/>
          </a:p>
        </p:txBody>
      </p:sp>
    </p:spTree>
    <p:extLst>
      <p:ext uri="{BB962C8B-B14F-4D97-AF65-F5344CB8AC3E}">
        <p14:creationId xmlns:p14="http://schemas.microsoft.com/office/powerpoint/2010/main" val="344376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DE626F-DA46-EC46-8BC2-835FFF26A720}" type="datetimeFigureOut">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D0C4E-BE17-E54F-97DE-B45913660632}" type="slidenum">
              <a:rPr lang="en-US" smtClean="0"/>
              <a:t>‹#›</a:t>
            </a:fld>
            <a:endParaRPr lang="en-US" dirty="0"/>
          </a:p>
        </p:txBody>
      </p:sp>
    </p:spTree>
    <p:extLst>
      <p:ext uri="{BB962C8B-B14F-4D97-AF65-F5344CB8AC3E}">
        <p14:creationId xmlns:p14="http://schemas.microsoft.com/office/powerpoint/2010/main" val="221266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DE626F-DA46-EC46-8BC2-835FFF26A720}" type="datetimeFigureOut">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D0C4E-BE17-E54F-97DE-B45913660632}" type="slidenum">
              <a:rPr lang="en-US" smtClean="0"/>
              <a:t>‹#›</a:t>
            </a:fld>
            <a:endParaRPr lang="en-US" dirty="0"/>
          </a:p>
        </p:txBody>
      </p:sp>
    </p:spTree>
    <p:extLst>
      <p:ext uri="{BB962C8B-B14F-4D97-AF65-F5344CB8AC3E}">
        <p14:creationId xmlns:p14="http://schemas.microsoft.com/office/powerpoint/2010/main" val="239406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DE626F-DA46-EC46-8BC2-835FFF26A720}" type="datetimeFigureOut">
              <a:rPr lang="en-US" smtClean="0"/>
              <a:t>2/9/2018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7D0C4E-BE17-E54F-97DE-B45913660632}" type="slidenum">
              <a:rPr lang="en-US" smtClean="0"/>
              <a:t>‹#›</a:t>
            </a:fld>
            <a:endParaRPr lang="en-US" dirty="0"/>
          </a:p>
        </p:txBody>
      </p:sp>
    </p:spTree>
    <p:extLst>
      <p:ext uri="{BB962C8B-B14F-4D97-AF65-F5344CB8AC3E}">
        <p14:creationId xmlns:p14="http://schemas.microsoft.com/office/powerpoint/2010/main" val="208849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DE626F-DA46-EC46-8BC2-835FFF26A720}" type="datetimeFigureOut">
              <a:rPr lang="en-US" smtClean="0"/>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D0C4E-BE17-E54F-97DE-B45913660632}" type="slidenum">
              <a:rPr lang="en-US" smtClean="0"/>
              <a:t>‹#›</a:t>
            </a:fld>
            <a:endParaRPr lang="en-US" dirty="0"/>
          </a:p>
        </p:txBody>
      </p:sp>
    </p:spTree>
    <p:extLst>
      <p:ext uri="{BB962C8B-B14F-4D97-AF65-F5344CB8AC3E}">
        <p14:creationId xmlns:p14="http://schemas.microsoft.com/office/powerpoint/2010/main" val="215056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DE626F-DA46-EC46-8BC2-835FFF26A720}" type="datetimeFigureOut">
              <a:rPr lang="en-US" smtClean="0"/>
              <a:t>2/9/2018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7D0C4E-BE17-E54F-97DE-B45913660632}" type="slidenum">
              <a:rPr lang="en-US" smtClean="0"/>
              <a:t>‹#›</a:t>
            </a:fld>
            <a:endParaRPr lang="en-US" dirty="0"/>
          </a:p>
        </p:txBody>
      </p:sp>
    </p:spTree>
    <p:extLst>
      <p:ext uri="{BB962C8B-B14F-4D97-AF65-F5344CB8AC3E}">
        <p14:creationId xmlns:p14="http://schemas.microsoft.com/office/powerpoint/2010/main" val="370140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DE626F-DA46-EC46-8BC2-835FFF26A720}" type="datetimeFigureOut">
              <a:rPr lang="en-US" smtClean="0"/>
              <a:t>2/9/2018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7D0C4E-BE17-E54F-97DE-B45913660632}" type="slidenum">
              <a:rPr lang="en-US" smtClean="0"/>
              <a:t>‹#›</a:t>
            </a:fld>
            <a:endParaRPr lang="en-US" dirty="0"/>
          </a:p>
        </p:txBody>
      </p:sp>
    </p:spTree>
    <p:extLst>
      <p:ext uri="{BB962C8B-B14F-4D97-AF65-F5344CB8AC3E}">
        <p14:creationId xmlns:p14="http://schemas.microsoft.com/office/powerpoint/2010/main" val="9104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DE626F-DA46-EC46-8BC2-835FFF26A720}" type="datetimeFigureOut">
              <a:rPr lang="en-US" smtClean="0"/>
              <a:t>2/9/2018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7D0C4E-BE17-E54F-97DE-B45913660632}" type="slidenum">
              <a:rPr lang="en-US" smtClean="0"/>
              <a:t>‹#›</a:t>
            </a:fld>
            <a:endParaRPr lang="en-US" dirty="0"/>
          </a:p>
        </p:txBody>
      </p:sp>
    </p:spTree>
    <p:extLst>
      <p:ext uri="{BB962C8B-B14F-4D97-AF65-F5344CB8AC3E}">
        <p14:creationId xmlns:p14="http://schemas.microsoft.com/office/powerpoint/2010/main" val="258646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DE626F-DA46-EC46-8BC2-835FFF26A720}" type="datetimeFigureOut">
              <a:rPr lang="en-US" smtClean="0"/>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D0C4E-BE17-E54F-97DE-B45913660632}" type="slidenum">
              <a:rPr lang="en-US" smtClean="0"/>
              <a:t>‹#›</a:t>
            </a:fld>
            <a:endParaRPr lang="en-US" dirty="0"/>
          </a:p>
        </p:txBody>
      </p:sp>
    </p:spTree>
    <p:extLst>
      <p:ext uri="{BB962C8B-B14F-4D97-AF65-F5344CB8AC3E}">
        <p14:creationId xmlns:p14="http://schemas.microsoft.com/office/powerpoint/2010/main" val="280333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DE626F-DA46-EC46-8BC2-835FFF26A720}" type="datetimeFigureOut">
              <a:rPr lang="en-US" smtClean="0"/>
              <a:t>2/9/2018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7D0C4E-BE17-E54F-97DE-B45913660632}" type="slidenum">
              <a:rPr lang="en-US" smtClean="0"/>
              <a:t>‹#›</a:t>
            </a:fld>
            <a:endParaRPr lang="en-US" dirty="0"/>
          </a:p>
        </p:txBody>
      </p:sp>
    </p:spTree>
    <p:extLst>
      <p:ext uri="{BB962C8B-B14F-4D97-AF65-F5344CB8AC3E}">
        <p14:creationId xmlns:p14="http://schemas.microsoft.com/office/powerpoint/2010/main" val="88261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E626F-DA46-EC46-8BC2-835FFF26A720}" type="datetimeFigureOut">
              <a:rPr lang="en-US" smtClean="0"/>
              <a:t>2/9/2018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D0C4E-BE17-E54F-97DE-B45913660632}" type="slidenum">
              <a:rPr lang="en-US" smtClean="0"/>
              <a:t>‹#›</a:t>
            </a:fld>
            <a:endParaRPr lang="en-US" dirty="0"/>
          </a:p>
        </p:txBody>
      </p:sp>
    </p:spTree>
    <p:extLst>
      <p:ext uri="{BB962C8B-B14F-4D97-AF65-F5344CB8AC3E}">
        <p14:creationId xmlns:p14="http://schemas.microsoft.com/office/powerpoint/2010/main" val="1548989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tmp"/><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hyperlink" Target="https://orspweb2.utep.edu/reconciliation/budget_accounts.php?project_id=226100864A&amp;project_bDt=06/27/2016&amp;project_eDt=07/4/2016" TargetMode="External"/><Relationship Id="rId3" Type="http://schemas.openxmlformats.org/officeDocument/2006/relationships/image" Target="../media/image4.jpg"/><Relationship Id="rId7" Type="http://schemas.openxmlformats.org/officeDocument/2006/relationships/hyperlink" Target="https://orspweb2.utep.edu/reconciliation/budget_accounts.php?project_id=226100826A&amp;project_bDt=06/27/2016&amp;project_eDt=07/4/201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orspweb2.utep.edu/reconciliation/budget_accounts.php?project_id=1000000086&amp;project_bDt=06/27/2016&amp;project_eDt=07/4/2016" TargetMode="External"/><Relationship Id="rId5" Type="http://schemas.openxmlformats.org/officeDocument/2006/relationships/hyperlink" Target="https://orspweb2.utep.edu/reconciliation/budget_accounts.php?project_id=1000000070&amp;project_bDt=06/27/2016&amp;project_eDt=07/4/2016" TargetMode="External"/><Relationship Id="rId4" Type="http://schemas.openxmlformats.org/officeDocument/2006/relationships/hyperlink" Target="https://orspweb2.utep.edu/reconciliation/budget_accounts.php?project_id=1000000037&amp;project_bDt=06/27/2016&amp;project_eDt=07/4/2016" TargetMode="External"/><Relationship Id="rId9" Type="http://schemas.openxmlformats.org/officeDocument/2006/relationships/hyperlink" Target="https://orspweb2.utep.edu/reconciliation/budget_accounts.php?project_id=226100883A&amp;project_bDt=06/27/2016&amp;project_eDt=07/4/2016"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jpg"/><Relationship Id="rId7" Type="http://schemas.openxmlformats.org/officeDocument/2006/relationships/hyperlink" Target="http://admin.utep.edu/Default.aspx?tabid=7383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admin.utep.edu/Default.aspx?tabid=73836#tabs-1" TargetMode="External"/><Relationship Id="rId5" Type="http://schemas.openxmlformats.org/officeDocument/2006/relationships/image" Target="cid:image001.jpg@01D138A4.AC93BB90" TargetMode="External"/><Relationship Id="rId4" Type="http://schemas.openxmlformats.org/officeDocument/2006/relationships/image" Target="../media/image9.jpeg"/><Relationship Id="rId9" Type="http://schemas.openxmlformats.org/officeDocument/2006/relationships/hyperlink" Target="mailto:cgsc@utep.ed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CGSC@utep.edu"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rspweb2.utep.edu/reconciliation/login.php"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research@utep.edu"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mailto:cgsc@utep.edu" TargetMode="External"/><Relationship Id="rId4" Type="http://schemas.openxmlformats.org/officeDocument/2006/relationships/hyperlink" Target="mailto:cgstaff@utep.ed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eoplesoft.utep.edu/"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52400"/>
            <a:ext cx="7162800" cy="1219200"/>
          </a:xfrm>
        </p:spPr>
        <p:txBody>
          <a:bodyPr>
            <a:normAutofit/>
          </a:bodyPr>
          <a:lstStyle/>
          <a:p>
            <a:pPr algn="l"/>
            <a:r>
              <a:rPr lang="en-US" sz="3600" b="1" dirty="0" smtClean="0">
                <a:solidFill>
                  <a:schemeClr val="bg1"/>
                </a:solidFill>
                <a:latin typeface="Franklin Gothic Book" panose="020B0503020102020204" pitchFamily="34" charset="0"/>
                <a:cs typeface="Georgia"/>
              </a:rPr>
              <a:t>Monthly Reconciliation of Grants </a:t>
            </a:r>
            <a:r>
              <a:rPr lang="en-US" sz="3600" dirty="0" smtClean="0">
                <a:solidFill>
                  <a:schemeClr val="bg1"/>
                </a:solidFill>
                <a:latin typeface="Franklin Gothic Book" panose="020B0503020102020204" pitchFamily="34" charset="0"/>
                <a:cs typeface="Georgia"/>
              </a:rPr>
              <a:t/>
            </a:r>
            <a:br>
              <a:rPr lang="en-US" sz="3600" dirty="0" smtClean="0">
                <a:solidFill>
                  <a:schemeClr val="bg1"/>
                </a:solidFill>
                <a:latin typeface="Franklin Gothic Book" panose="020B0503020102020204" pitchFamily="34" charset="0"/>
                <a:cs typeface="Georgia"/>
              </a:rPr>
            </a:br>
            <a:endParaRPr lang="en-US" sz="2000" dirty="0">
              <a:solidFill>
                <a:schemeClr val="bg1"/>
              </a:solidFill>
              <a:latin typeface="Franklin Gothic Book" panose="020B0503020102020204" pitchFamily="34" charset="0"/>
              <a:cs typeface="Georgia"/>
            </a:endParaRPr>
          </a:p>
        </p:txBody>
      </p:sp>
      <p:sp>
        <p:nvSpPr>
          <p:cNvPr id="4" name="TextBox 3"/>
          <p:cNvSpPr txBox="1"/>
          <p:nvPr/>
        </p:nvSpPr>
        <p:spPr>
          <a:xfrm>
            <a:off x="1828800" y="1002268"/>
            <a:ext cx="6096000" cy="369332"/>
          </a:xfrm>
          <a:prstGeom prst="rect">
            <a:avLst/>
          </a:prstGeom>
          <a:noFill/>
        </p:spPr>
        <p:txBody>
          <a:bodyPr wrap="square" rtlCol="0">
            <a:spAutoFit/>
          </a:bodyPr>
          <a:lstStyle/>
          <a:p>
            <a:r>
              <a:rPr lang="en-US" b="1" dirty="0" smtClean="0">
                <a:solidFill>
                  <a:srgbClr val="4130BE"/>
                </a:solidFill>
              </a:rPr>
              <a:t>TRAINING Session Dated 21</a:t>
            </a:r>
            <a:r>
              <a:rPr lang="en-US" b="1" baseline="30000" dirty="0" smtClean="0">
                <a:solidFill>
                  <a:srgbClr val="4130BE"/>
                </a:solidFill>
              </a:rPr>
              <a:t>st</a:t>
            </a:r>
            <a:r>
              <a:rPr lang="en-US" b="1" dirty="0" smtClean="0">
                <a:solidFill>
                  <a:srgbClr val="4130BE"/>
                </a:solidFill>
              </a:rPr>
              <a:t> November, 2017</a:t>
            </a:r>
            <a:endParaRPr lang="en-US" b="1" dirty="0">
              <a:solidFill>
                <a:srgbClr val="4130BE"/>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381000" y="609600"/>
            <a:ext cx="4267200" cy="6858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0" i="1"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sp>
        <p:nvSpPr>
          <p:cNvPr id="6" name="Title 1"/>
          <p:cNvSpPr txBox="1">
            <a:spLocks/>
          </p:cNvSpPr>
          <p:nvPr/>
        </p:nvSpPr>
        <p:spPr>
          <a:xfrm>
            <a:off x="385354" y="608353"/>
            <a:ext cx="8458200" cy="5029200"/>
          </a:xfrm>
          <a:prstGeom prst="rect">
            <a:avLst/>
          </a:prstGeom>
        </p:spPr>
        <p:txBody>
          <a:bodyPr vert="horz" wrap="square" lIns="91440" tIns="45720" rIns="91440" bIns="45720" numCol="1" rtlCol="0" anchor="t">
            <a:noAutofit/>
          </a:bodyPr>
          <a:lstStyle/>
          <a:p>
            <a:pPr lvl="0" algn="ctr">
              <a:spcBef>
                <a:spcPct val="0"/>
              </a:spcBef>
            </a:pPr>
            <a:r>
              <a:rPr kumimoji="0" lang="en-US" sz="1200" b="0" u="none" strike="noStrike" kern="1200" cap="none" spc="0" normalizeH="0" baseline="0" noProof="0" dirty="0" smtClean="0">
                <a:ln>
                  <a:noFill/>
                </a:ln>
                <a:solidFill>
                  <a:srgbClr val="4130BE"/>
                </a:solidFill>
                <a:effectLst/>
                <a:uLnTx/>
                <a:uFillTx/>
                <a:latin typeface="Franklin Gothic Book" panose="020B0503020102020204" pitchFamily="34" charset="0"/>
                <a:ea typeface="+mj-ea"/>
                <a:cs typeface="Arial"/>
              </a:rPr>
              <a:t>Best practice is to keep an</a:t>
            </a:r>
            <a:r>
              <a:rPr kumimoji="0" lang="en-US" sz="1200" b="0" u="none" strike="noStrike" kern="1200" cap="none" spc="0" normalizeH="0" noProof="0" dirty="0" smtClean="0">
                <a:ln>
                  <a:noFill/>
                </a:ln>
                <a:solidFill>
                  <a:srgbClr val="4130BE"/>
                </a:solidFill>
                <a:effectLst/>
                <a:uLnTx/>
                <a:uFillTx/>
                <a:latin typeface="Franklin Gothic Book" panose="020B0503020102020204" pitchFamily="34" charset="0"/>
                <a:ea typeface="+mj-ea"/>
                <a:cs typeface="Arial"/>
              </a:rPr>
              <a:t> expense log/spreadsheet to track everything processed on the grant.  Set it up according to the budget provided in the NOA. Estimate your salaries as you process documents. As you process expenses toward the grant (ex. IAP’s, travel, PO’s, etc.), add it to your expense log/spreadsheet. Keep up with your log and add information for new awards and additional allocations.</a:t>
            </a:r>
          </a:p>
          <a:p>
            <a:pPr lvl="0" algn="ctr">
              <a:spcBef>
                <a:spcPct val="0"/>
              </a:spcBef>
            </a:pPr>
            <a:r>
              <a:rPr lang="en-US" sz="1600" dirty="0" smtClean="0">
                <a:solidFill>
                  <a:schemeClr val="accent6">
                    <a:lumMod val="75000"/>
                  </a:schemeClr>
                </a:solidFill>
                <a:latin typeface="Franklin Gothic Book" panose="020B0503020102020204" pitchFamily="34" charset="0"/>
                <a:ea typeface="+mj-ea"/>
                <a:cs typeface="Arial"/>
              </a:rPr>
              <a:t>Please open your spreadsheet</a:t>
            </a:r>
            <a:endParaRPr kumimoji="0" lang="en-US" sz="1600" b="0" u="none" strike="noStrike" kern="1200" cap="none" spc="0" normalizeH="0" noProof="0" dirty="0" smtClean="0">
              <a:ln>
                <a:noFill/>
              </a:ln>
              <a:solidFill>
                <a:schemeClr val="accent6">
                  <a:lumMod val="75000"/>
                </a:schemeClr>
              </a:solidFill>
              <a:effectLst/>
              <a:uLnTx/>
              <a:uFillTx/>
              <a:latin typeface="Franklin Gothic Book" panose="020B0503020102020204" pitchFamily="34" charset="0"/>
              <a:ea typeface="+mj-ea"/>
              <a:cs typeface="Arial"/>
            </a:endParaRPr>
          </a:p>
        </p:txBody>
      </p:sp>
      <p:sp>
        <p:nvSpPr>
          <p:cNvPr id="2" name="Rectangle 1"/>
          <p:cNvSpPr/>
          <p:nvPr/>
        </p:nvSpPr>
        <p:spPr>
          <a:xfrm>
            <a:off x="381000" y="1295400"/>
            <a:ext cx="8382000" cy="369332"/>
          </a:xfrm>
          <a:prstGeom prst="rect">
            <a:avLst/>
          </a:prstGeom>
        </p:spPr>
        <p:txBody>
          <a:bodyPr wrap="square">
            <a:spAutoFit/>
          </a:bodyPr>
          <a:lstStyle/>
          <a:p>
            <a:pPr lvl="0">
              <a:spcBef>
                <a:spcPct val="0"/>
              </a:spcBef>
            </a:pPr>
            <a:r>
              <a:rPr lang="en-US" dirty="0">
                <a:solidFill>
                  <a:schemeClr val="tx1">
                    <a:lumMod val="85000"/>
                    <a:lumOff val="15000"/>
                  </a:schemeClr>
                </a:solidFill>
                <a:latin typeface="Georgia" panose="02040502050405020303" pitchFamily="18" charset="0"/>
                <a:cs typeface="Arial"/>
              </a:rPr>
              <a:t>	</a:t>
            </a:r>
          </a:p>
        </p:txBody>
      </p:sp>
      <p:sp>
        <p:nvSpPr>
          <p:cNvPr id="4" name="TextBox 3"/>
          <p:cNvSpPr txBox="1"/>
          <p:nvPr/>
        </p:nvSpPr>
        <p:spPr>
          <a:xfrm>
            <a:off x="28303" y="96185"/>
            <a:ext cx="9144000" cy="461665"/>
          </a:xfrm>
          <a:prstGeom prst="rect">
            <a:avLst/>
          </a:prstGeom>
          <a:noFill/>
        </p:spPr>
        <p:txBody>
          <a:bodyPr wrap="square" rtlCol="0">
            <a:spAutoFit/>
          </a:bodyPr>
          <a:lstStyle/>
          <a:p>
            <a:pPr algn="ctr"/>
            <a:r>
              <a:rPr lang="en-US" sz="2400" b="1" dirty="0" smtClean="0">
                <a:latin typeface="Georgia" panose="02040502050405020303" pitchFamily="18" charset="0"/>
              </a:rPr>
              <a:t>How To </a:t>
            </a:r>
            <a:r>
              <a:rPr lang="en-US" sz="2400" b="1" dirty="0">
                <a:latin typeface="Georgia" panose="02040502050405020303" pitchFamily="18" charset="0"/>
              </a:rPr>
              <a:t>R</a:t>
            </a:r>
            <a:r>
              <a:rPr lang="en-US" sz="2400" b="1" dirty="0" smtClean="0">
                <a:latin typeface="Georgia" panose="02040502050405020303" pitchFamily="18" charset="0"/>
              </a:rPr>
              <a:t>econcile</a:t>
            </a:r>
            <a:endParaRPr lang="en-US" sz="2400" b="1" dirty="0">
              <a:latin typeface="Georgia" panose="02040502050405020303" pitchFamily="18" charset="0"/>
            </a:endParaRP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693036"/>
            <a:ext cx="6310928" cy="3944517"/>
          </a:xfrm>
          <a:prstGeom prst="rect">
            <a:avLst/>
          </a:prstGeom>
        </p:spPr>
      </p:pic>
    </p:spTree>
    <p:extLst>
      <p:ext uri="{BB962C8B-B14F-4D97-AF65-F5344CB8AC3E}">
        <p14:creationId xmlns:p14="http://schemas.microsoft.com/office/powerpoint/2010/main" val="305841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381000" y="609600"/>
            <a:ext cx="4267200" cy="6858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0" i="1"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sp>
        <p:nvSpPr>
          <p:cNvPr id="6" name="Title 1"/>
          <p:cNvSpPr txBox="1">
            <a:spLocks/>
          </p:cNvSpPr>
          <p:nvPr/>
        </p:nvSpPr>
        <p:spPr>
          <a:xfrm>
            <a:off x="385354" y="608353"/>
            <a:ext cx="8458200" cy="5029200"/>
          </a:xfrm>
          <a:prstGeom prst="rect">
            <a:avLst/>
          </a:prstGeom>
        </p:spPr>
        <p:txBody>
          <a:bodyPr vert="horz" wrap="square" lIns="91440" tIns="45720" rIns="91440" bIns="45720" numCol="1" rtlCol="0" anchor="t">
            <a:noAutofit/>
          </a:bodyPr>
          <a:lstStyle/>
          <a:p>
            <a:pPr lvl="0" algn="ctr">
              <a:spcBef>
                <a:spcPct val="0"/>
              </a:spcBef>
            </a:pPr>
            <a:endParaRPr kumimoji="0" lang="en-US" sz="1600" b="0" u="none" strike="noStrike" kern="1200" cap="none" spc="0" normalizeH="0" noProof="0" dirty="0" smtClean="0">
              <a:ln>
                <a:noFill/>
              </a:ln>
              <a:solidFill>
                <a:schemeClr val="accent6">
                  <a:lumMod val="75000"/>
                </a:schemeClr>
              </a:solidFill>
              <a:effectLst/>
              <a:uLnTx/>
              <a:uFillTx/>
              <a:latin typeface="Franklin Gothic Book" panose="020B0503020102020204" pitchFamily="34" charset="0"/>
              <a:ea typeface="+mj-ea"/>
              <a:cs typeface="Arial"/>
            </a:endParaRPr>
          </a:p>
        </p:txBody>
      </p:sp>
      <p:sp>
        <p:nvSpPr>
          <p:cNvPr id="4" name="TextBox 3"/>
          <p:cNvSpPr txBox="1"/>
          <p:nvPr/>
        </p:nvSpPr>
        <p:spPr>
          <a:xfrm>
            <a:off x="28303" y="96185"/>
            <a:ext cx="9144000" cy="461665"/>
          </a:xfrm>
          <a:prstGeom prst="rect">
            <a:avLst/>
          </a:prstGeom>
          <a:noFill/>
        </p:spPr>
        <p:txBody>
          <a:bodyPr wrap="square" rtlCol="0">
            <a:spAutoFit/>
          </a:bodyPr>
          <a:lstStyle/>
          <a:p>
            <a:pPr algn="ctr"/>
            <a:r>
              <a:rPr lang="en-US" sz="2400" b="1" dirty="0" smtClean="0">
                <a:latin typeface="Georgia" panose="02040502050405020303" pitchFamily="18" charset="0"/>
              </a:rPr>
              <a:t>Please open your spreadsheet</a:t>
            </a:r>
            <a:endParaRPr lang="en-US" sz="2400" b="1" dirty="0">
              <a:latin typeface="Georgia" panose="02040502050405020303" pitchFamily="18" charset="0"/>
            </a:endParaRPr>
          </a:p>
        </p:txBody>
      </p:sp>
      <p:sp>
        <p:nvSpPr>
          <p:cNvPr id="8" name="Rectangle 3"/>
          <p:cNvSpPr>
            <a:spLocks noChangeArrowheads="1"/>
          </p:cNvSpPr>
          <p:nvPr/>
        </p:nvSpPr>
        <p:spPr bwMode="auto">
          <a:xfrm>
            <a:off x="152400" y="2000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3"/>
          <p:cNvSpPr/>
          <p:nvPr/>
        </p:nvSpPr>
        <p:spPr>
          <a:xfrm>
            <a:off x="2286000" y="3105835"/>
            <a:ext cx="4572000" cy="369332"/>
          </a:xfrm>
          <a:prstGeom prst="rect">
            <a:avLst/>
          </a:prstGeom>
        </p:spPr>
        <p:txBody>
          <a:bodyPr>
            <a:spAutoFit/>
          </a:bodyPr>
          <a:lstStyle/>
          <a:p>
            <a:pPr lvl="0" defTabSz="914400" eaLnBrk="0" fontAlgn="base" hangingPunct="0">
              <a:spcBef>
                <a:spcPct val="0"/>
              </a:spcBef>
              <a:spcAft>
                <a:spcPct val="0"/>
              </a:spcAft>
            </a:pPr>
            <a:r>
              <a:rPr lang="en-US" alt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alt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Content Placeholder 15"/>
          <p:cNvSpPr>
            <a:spLocks noGrp="1"/>
          </p:cNvSpPr>
          <p:nvPr>
            <p:ph sz="half" idx="1"/>
          </p:nvPr>
        </p:nvSpPr>
        <p:spPr>
          <a:xfrm>
            <a:off x="291582" y="859971"/>
            <a:ext cx="4038600" cy="4525963"/>
          </a:xfrm>
        </p:spPr>
        <p:txBody>
          <a:bodyPr>
            <a:normAutofit/>
          </a:bodyPr>
          <a:lstStyle/>
          <a:p>
            <a:pPr>
              <a:buFont typeface="+mj-lt"/>
              <a:buAutoNum type="arabicPeriod"/>
            </a:pPr>
            <a:r>
              <a:rPr lang="en-US" sz="1400" dirty="0" smtClean="0">
                <a:latin typeface="Franklin Gothic Book" panose="020B0503020102020204" pitchFamily="34" charset="0"/>
              </a:rPr>
              <a:t>Login to the computer and click on the File Explorer Icon at the bottom of the screen </a:t>
            </a:r>
          </a:p>
          <a:p>
            <a:endParaRPr lang="en-US" sz="1400" dirty="0" smtClean="0">
              <a:latin typeface="Franklin Gothic Book" panose="020B0503020102020204" pitchFamily="34" charset="0"/>
            </a:endParaRPr>
          </a:p>
          <a:p>
            <a:endParaRPr lang="en-US" sz="1400" dirty="0">
              <a:latin typeface="Franklin Gothic Book" panose="020B0503020102020204" pitchFamily="34" charset="0"/>
            </a:endParaRPr>
          </a:p>
          <a:p>
            <a:pPr>
              <a:buAutoNum type="arabicPeriod" startAt="2"/>
            </a:pPr>
            <a:r>
              <a:rPr lang="en-US" sz="1400" dirty="0" smtClean="0">
                <a:latin typeface="Franklin Gothic Book" panose="020B0503020102020204" pitchFamily="34" charset="0"/>
              </a:rPr>
              <a:t>Click on This PC</a:t>
            </a:r>
          </a:p>
          <a:p>
            <a:pPr>
              <a:buAutoNum type="arabicPeriod" startAt="2"/>
            </a:pPr>
            <a:endParaRPr lang="en-US" sz="1400" dirty="0" smtClean="0">
              <a:latin typeface="Franklin Gothic Book" panose="020B0503020102020204" pitchFamily="34" charset="0"/>
            </a:endParaRPr>
          </a:p>
          <a:p>
            <a:pPr>
              <a:buAutoNum type="arabicPeriod" startAt="2"/>
            </a:pPr>
            <a:endParaRPr lang="en-US" sz="1400" dirty="0">
              <a:latin typeface="Franklin Gothic Book" panose="020B0503020102020204" pitchFamily="34" charset="0"/>
            </a:endParaRPr>
          </a:p>
          <a:p>
            <a:pPr>
              <a:buAutoNum type="arabicPeriod" startAt="2"/>
            </a:pPr>
            <a:endParaRPr lang="en-US" sz="1400" dirty="0">
              <a:latin typeface="Franklin Gothic Book" panose="020B0503020102020204" pitchFamily="34" charset="0"/>
            </a:endParaRPr>
          </a:p>
        </p:txBody>
      </p:sp>
      <p:sp>
        <p:nvSpPr>
          <p:cNvPr id="17" name="Content Placeholder 16"/>
          <p:cNvSpPr>
            <a:spLocks noGrp="1"/>
          </p:cNvSpPr>
          <p:nvPr>
            <p:ph sz="half" idx="2"/>
          </p:nvPr>
        </p:nvSpPr>
        <p:spPr>
          <a:xfrm>
            <a:off x="4597115" y="883298"/>
            <a:ext cx="4038600" cy="4525963"/>
          </a:xfrm>
        </p:spPr>
        <p:txBody>
          <a:bodyPr/>
          <a:lstStyle/>
          <a:p>
            <a:pPr>
              <a:buAutoNum type="arabicPeriod" startAt="3"/>
            </a:pPr>
            <a:r>
              <a:rPr lang="en-US" sz="1400" dirty="0" smtClean="0">
                <a:latin typeface="Franklin Gothic Book" panose="020B0503020102020204" pitchFamily="34" charset="0"/>
              </a:rPr>
              <a:t>From </a:t>
            </a:r>
            <a:r>
              <a:rPr lang="en-US" sz="1400" dirty="0">
                <a:latin typeface="Franklin Gothic Book" panose="020B0503020102020204" pitchFamily="34" charset="0"/>
              </a:rPr>
              <a:t>the drop down, </a:t>
            </a:r>
            <a:r>
              <a:rPr lang="en-US" sz="1400" dirty="0" smtClean="0">
                <a:latin typeface="Franklin Gothic Book" panose="020B0503020102020204" pitchFamily="34" charset="0"/>
              </a:rPr>
              <a:t>please click </a:t>
            </a:r>
            <a:r>
              <a:rPr lang="en-US" sz="1400" dirty="0">
                <a:latin typeface="Franklin Gothic Book" panose="020B0503020102020204" pitchFamily="34" charset="0"/>
              </a:rPr>
              <a:t>on the Workshop$ folder and then </a:t>
            </a:r>
            <a:r>
              <a:rPr lang="en-US" sz="1400" dirty="0" smtClean="0">
                <a:latin typeface="Franklin Gothic Book" panose="020B0503020102020204" pitchFamily="34" charset="0"/>
              </a:rPr>
              <a:t>access </a:t>
            </a:r>
            <a:r>
              <a:rPr lang="en-US" sz="1400" dirty="0">
                <a:latin typeface="Franklin Gothic Book" panose="020B0503020102020204" pitchFamily="34" charset="0"/>
              </a:rPr>
              <a:t>the Final Blank Template </a:t>
            </a:r>
            <a:r>
              <a:rPr lang="en-US" sz="1400" dirty="0" smtClean="0">
                <a:latin typeface="Franklin Gothic Book" panose="020B0503020102020204" pitchFamily="34" charset="0"/>
              </a:rPr>
              <a:t>file</a:t>
            </a:r>
          </a:p>
          <a:p>
            <a:pPr>
              <a:buAutoNum type="arabicPeriod" startAt="3"/>
            </a:pPr>
            <a:endParaRPr lang="en-US" sz="1400" dirty="0">
              <a:latin typeface="Franklin Gothic Book" panose="020B0503020102020204" pitchFamily="34" charset="0"/>
            </a:endParaRPr>
          </a:p>
          <a:p>
            <a:pPr marL="0" indent="0">
              <a:buNone/>
            </a:pPr>
            <a:endParaRPr lang="en-US" sz="1400" dirty="0" smtClean="0">
              <a:latin typeface="Franklin Gothic Book" panose="020B0503020102020204" pitchFamily="34" charset="0"/>
            </a:endParaRPr>
          </a:p>
          <a:p>
            <a:pPr>
              <a:buAutoNum type="arabicPeriod" startAt="3"/>
            </a:pPr>
            <a:endParaRPr lang="en-US" sz="1400" dirty="0" smtClean="0">
              <a:latin typeface="Franklin Gothic Book" panose="020B0503020102020204" pitchFamily="34" charset="0"/>
            </a:endParaRPr>
          </a:p>
          <a:p>
            <a:pPr marL="0" indent="0">
              <a:buNone/>
            </a:pPr>
            <a:endParaRPr lang="en-US" sz="1400" dirty="0">
              <a:latin typeface="Franklin Gothic Book" panose="020B0503020102020204" pitchFamily="34" charset="0"/>
            </a:endParaRPr>
          </a:p>
          <a:p>
            <a:pPr marL="0" indent="0">
              <a:buNone/>
            </a:pPr>
            <a:endParaRPr lang="en-US" dirty="0"/>
          </a:p>
        </p:txBody>
      </p:sp>
      <p:pic>
        <p:nvPicPr>
          <p:cNvPr id="21" name="Picture 20"/>
          <p:cNvPicPr>
            <a:picLocks noChangeAspect="1"/>
          </p:cNvPicPr>
          <p:nvPr/>
        </p:nvPicPr>
        <p:blipFill>
          <a:blip r:embed="rId4"/>
          <a:stretch>
            <a:fillRect/>
          </a:stretch>
        </p:blipFill>
        <p:spPr>
          <a:xfrm>
            <a:off x="385354" y="1308471"/>
            <a:ext cx="3857143" cy="409524"/>
          </a:xfrm>
          <a:prstGeom prst="rect">
            <a:avLst/>
          </a:prstGeom>
        </p:spPr>
      </p:pic>
      <p:pic>
        <p:nvPicPr>
          <p:cNvPr id="22" name="Picture 21"/>
          <p:cNvPicPr>
            <a:picLocks noChangeAspect="1"/>
          </p:cNvPicPr>
          <p:nvPr/>
        </p:nvPicPr>
        <p:blipFill>
          <a:blip r:embed="rId5"/>
          <a:stretch>
            <a:fillRect/>
          </a:stretch>
        </p:blipFill>
        <p:spPr>
          <a:xfrm>
            <a:off x="549963" y="2122786"/>
            <a:ext cx="1571429" cy="2704762"/>
          </a:xfrm>
          <a:prstGeom prst="rect">
            <a:avLst/>
          </a:prstGeom>
        </p:spPr>
      </p:pic>
      <p:pic>
        <p:nvPicPr>
          <p:cNvPr id="24" name="Picture 2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6303" y="1659267"/>
            <a:ext cx="3040224" cy="4023692"/>
          </a:xfrm>
          <a:prstGeom prst="rect">
            <a:avLst/>
          </a:prstGeom>
        </p:spPr>
      </p:pic>
    </p:spTree>
    <p:extLst>
      <p:ext uri="{BB962C8B-B14F-4D97-AF65-F5344CB8AC3E}">
        <p14:creationId xmlns:p14="http://schemas.microsoft.com/office/powerpoint/2010/main" val="18755652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381000" y="609600"/>
            <a:ext cx="4267200" cy="6858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0" i="1"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sp>
        <p:nvSpPr>
          <p:cNvPr id="6" name="Title 1"/>
          <p:cNvSpPr txBox="1">
            <a:spLocks/>
          </p:cNvSpPr>
          <p:nvPr/>
        </p:nvSpPr>
        <p:spPr>
          <a:xfrm>
            <a:off x="381000" y="686730"/>
            <a:ext cx="8458200" cy="2056470"/>
          </a:xfrm>
          <a:prstGeom prst="rect">
            <a:avLst/>
          </a:prstGeom>
        </p:spPr>
        <p:txBody>
          <a:bodyPr vert="horz" wrap="square" lIns="91440" tIns="45720" rIns="91440" bIns="45720" numCol="1" rtlCol="0" anchor="t">
            <a:noAutofit/>
          </a:bodyPr>
          <a:lstStyle/>
          <a:p>
            <a:pPr lvl="0" algn="ctr">
              <a:spcBef>
                <a:spcPct val="0"/>
              </a:spcBef>
            </a:pPr>
            <a:endParaRPr kumimoji="0" lang="en-US" sz="1600" i="1" u="none" strike="noStrike" kern="1200" cap="none" spc="0" normalizeH="0" baseline="0" noProof="0" dirty="0" smtClean="0">
              <a:ln>
                <a:noFill/>
              </a:ln>
              <a:solidFill>
                <a:srgbClr val="FF0000"/>
              </a:solidFill>
              <a:effectLst/>
              <a:uLnTx/>
              <a:uFillTx/>
              <a:latin typeface="Georgia" panose="02040502050405020303" pitchFamily="18" charset="0"/>
              <a:ea typeface="+mj-ea"/>
              <a:cs typeface="Arial"/>
            </a:endParaRPr>
          </a:p>
        </p:txBody>
      </p:sp>
      <p:sp>
        <p:nvSpPr>
          <p:cNvPr id="2" name="Rectangle 1"/>
          <p:cNvSpPr/>
          <p:nvPr/>
        </p:nvSpPr>
        <p:spPr>
          <a:xfrm>
            <a:off x="381000" y="1295400"/>
            <a:ext cx="8382000" cy="369332"/>
          </a:xfrm>
          <a:prstGeom prst="rect">
            <a:avLst/>
          </a:prstGeom>
        </p:spPr>
        <p:txBody>
          <a:bodyPr wrap="square">
            <a:spAutoFit/>
          </a:bodyPr>
          <a:lstStyle/>
          <a:p>
            <a:pPr lvl="0">
              <a:spcBef>
                <a:spcPct val="0"/>
              </a:spcBef>
            </a:pPr>
            <a:r>
              <a:rPr lang="en-US" dirty="0">
                <a:solidFill>
                  <a:schemeClr val="tx1">
                    <a:lumMod val="85000"/>
                    <a:lumOff val="15000"/>
                  </a:schemeClr>
                </a:solidFill>
                <a:latin typeface="Georgia" panose="02040502050405020303" pitchFamily="18" charset="0"/>
                <a:cs typeface="Arial"/>
              </a:rPr>
              <a:t>	</a:t>
            </a:r>
          </a:p>
        </p:txBody>
      </p:sp>
      <p:sp>
        <p:nvSpPr>
          <p:cNvPr id="4" name="TextBox 3"/>
          <p:cNvSpPr txBox="1"/>
          <p:nvPr/>
        </p:nvSpPr>
        <p:spPr>
          <a:xfrm>
            <a:off x="28303" y="96185"/>
            <a:ext cx="9144000" cy="461665"/>
          </a:xfrm>
          <a:prstGeom prst="rect">
            <a:avLst/>
          </a:prstGeom>
          <a:noFill/>
        </p:spPr>
        <p:txBody>
          <a:bodyPr wrap="square" rtlCol="0">
            <a:spAutoFit/>
          </a:bodyPr>
          <a:lstStyle/>
          <a:p>
            <a:pPr algn="ctr"/>
            <a:r>
              <a:rPr lang="en-US" sz="2400" b="1" dirty="0" smtClean="0">
                <a:latin typeface="Georgia" panose="02040502050405020303" pitchFamily="18" charset="0"/>
              </a:rPr>
              <a:t>How To </a:t>
            </a:r>
            <a:r>
              <a:rPr lang="en-US" sz="2400" b="1" dirty="0">
                <a:latin typeface="Georgia" panose="02040502050405020303" pitchFamily="18" charset="0"/>
              </a:rPr>
              <a:t>R</a:t>
            </a:r>
            <a:r>
              <a:rPr lang="en-US" sz="2400" b="1" dirty="0" smtClean="0">
                <a:latin typeface="Georgia" panose="02040502050405020303" pitchFamily="18" charset="0"/>
              </a:rPr>
              <a:t>econcile – Continued </a:t>
            </a:r>
            <a:endParaRPr lang="en-US" sz="2400" b="1" dirty="0">
              <a:latin typeface="Georgia" panose="02040502050405020303" pitchFamily="18" charset="0"/>
            </a:endParaRPr>
          </a:p>
        </p:txBody>
      </p:sp>
      <p:sp>
        <p:nvSpPr>
          <p:cNvPr id="7" name="Rectangle 6"/>
          <p:cNvSpPr/>
          <p:nvPr/>
        </p:nvSpPr>
        <p:spPr>
          <a:xfrm>
            <a:off x="323946" y="2460102"/>
            <a:ext cx="8552714" cy="2677656"/>
          </a:xfrm>
          <a:prstGeom prst="rect">
            <a:avLst/>
          </a:prstGeom>
        </p:spPr>
        <p:txBody>
          <a:bodyPr wrap="square">
            <a:spAutoFit/>
          </a:bodyPr>
          <a:lstStyle/>
          <a:p>
            <a:r>
              <a:rPr lang="en-US" sz="1200" dirty="0" smtClean="0"/>
              <a:t/>
            </a:r>
            <a:br>
              <a:rPr lang="en-US" sz="1200" dirty="0" smtClean="0"/>
            </a:br>
            <a:r>
              <a:rPr lang="en-US" sz="1200" dirty="0" smtClean="0"/>
              <a:t/>
            </a:r>
            <a:br>
              <a:rPr lang="en-US" sz="1200" dirty="0" smtClean="0"/>
            </a:br>
            <a:endParaRPr lang="en-US" sz="2000" dirty="0" smtClean="0"/>
          </a:p>
          <a:p>
            <a:r>
              <a:rPr lang="en-US" sz="2000" dirty="0" smtClean="0">
                <a:solidFill>
                  <a:schemeClr val="accent6">
                    <a:lumMod val="75000"/>
                  </a:schemeClr>
                </a:solidFill>
                <a:latin typeface="Franklin Gothic Book" panose="020B0503020102020204" pitchFamily="34" charset="0"/>
              </a:rPr>
              <a:t>Below is an example of the notification sent to the administrator of all project assigned to them WITH expenses incurred that week</a:t>
            </a:r>
          </a:p>
          <a:p>
            <a:endParaRPr lang="en-US" sz="1200" dirty="0">
              <a:latin typeface="Franklin Gothic Book" panose="020B0503020102020204" pitchFamily="34" charset="0"/>
            </a:endParaRPr>
          </a:p>
          <a:p>
            <a:r>
              <a:rPr lang="en-US" sz="1200" u="sng" dirty="0" smtClean="0">
                <a:latin typeface="Franklin Gothic Book" panose="020B0503020102020204" pitchFamily="34" charset="0"/>
                <a:hlinkClick r:id="rId4"/>
              </a:rPr>
              <a:t>226xxxxxxA </a:t>
            </a:r>
            <a:r>
              <a:rPr lang="en-US" sz="1200" u="sng" dirty="0">
                <a:latin typeface="Franklin Gothic Book" panose="020B0503020102020204" pitchFamily="34" charset="0"/>
                <a:hlinkClick r:id="rId4"/>
              </a:rPr>
              <a:t>| Kirken,Robert | Validation of New Targeted Therapies for the Treatment, </a:t>
            </a:r>
            <a:endParaRPr lang="en-US" sz="1200" dirty="0">
              <a:latin typeface="Franklin Gothic Book" panose="020B0503020102020204" pitchFamily="34" charset="0"/>
            </a:endParaRPr>
          </a:p>
          <a:p>
            <a:r>
              <a:rPr lang="en-US" sz="1200" u="sng" dirty="0" smtClean="0">
                <a:latin typeface="Franklin Gothic Book" panose="020B0503020102020204" pitchFamily="34" charset="0"/>
                <a:hlinkClick r:id="rId5"/>
              </a:rPr>
              <a:t>226xxxxxxA </a:t>
            </a:r>
            <a:r>
              <a:rPr lang="en-US" sz="1200" u="sng" dirty="0">
                <a:latin typeface="Franklin Gothic Book" panose="020B0503020102020204" pitchFamily="34" charset="0"/>
                <a:hlinkClick r:id="rId5"/>
              </a:rPr>
              <a:t>| Kirken,Robert | Pre-clinical Development of Premier Biomedical Therapeutic Strategies, </a:t>
            </a:r>
            <a:endParaRPr lang="en-US" sz="1200" dirty="0">
              <a:latin typeface="Franklin Gothic Book" panose="020B0503020102020204" pitchFamily="34" charset="0"/>
            </a:endParaRPr>
          </a:p>
          <a:p>
            <a:r>
              <a:rPr lang="en-US" sz="1200" u="sng" dirty="0" smtClean="0">
                <a:latin typeface="Franklin Gothic Book" panose="020B0503020102020204" pitchFamily="34" charset="0"/>
                <a:hlinkClick r:id="rId6"/>
              </a:rPr>
              <a:t>226xxxxxxA| </a:t>
            </a:r>
            <a:r>
              <a:rPr lang="en-US" sz="1200" u="sng" dirty="0">
                <a:latin typeface="Franklin Gothic Book" panose="020B0503020102020204" pitchFamily="34" charset="0"/>
                <a:hlinkClick r:id="rId6"/>
              </a:rPr>
              <a:t>Aguilera,Renato | Characterization of novel compounds with anti-lymphoma activity, </a:t>
            </a:r>
            <a:endParaRPr lang="en-US" sz="1200" dirty="0">
              <a:latin typeface="Franklin Gothic Book" panose="020B0503020102020204" pitchFamily="34" charset="0"/>
            </a:endParaRPr>
          </a:p>
          <a:p>
            <a:r>
              <a:rPr lang="en-US" sz="1200" u="sng" dirty="0" smtClean="0">
                <a:latin typeface="Franklin Gothic Book" panose="020B0503020102020204" pitchFamily="34" charset="0"/>
                <a:hlinkClick r:id="rId7"/>
              </a:rPr>
              <a:t>226xxxxxxA </a:t>
            </a:r>
            <a:r>
              <a:rPr lang="en-US" sz="1200" u="sng" dirty="0">
                <a:latin typeface="Franklin Gothic Book" panose="020B0503020102020204" pitchFamily="34" charset="0"/>
                <a:hlinkClick r:id="rId7"/>
              </a:rPr>
              <a:t>| Aguilera,Renato | STUDENT MENTORING TO ACHIEVE RETENTION: TRIADS IN SCIENC, </a:t>
            </a:r>
            <a:endParaRPr lang="en-US" sz="1200" dirty="0">
              <a:latin typeface="Franklin Gothic Book" panose="020B0503020102020204" pitchFamily="34" charset="0"/>
            </a:endParaRPr>
          </a:p>
          <a:p>
            <a:r>
              <a:rPr lang="en-US" sz="1200" u="sng" dirty="0" smtClean="0">
                <a:latin typeface="Franklin Gothic Book" panose="020B0503020102020204" pitchFamily="34" charset="0"/>
                <a:hlinkClick r:id="rId8"/>
              </a:rPr>
              <a:t>226xxxxxxA </a:t>
            </a:r>
            <a:r>
              <a:rPr lang="en-US" sz="1200" u="sng" dirty="0">
                <a:latin typeface="Franklin Gothic Book" panose="020B0503020102020204" pitchFamily="34" charset="0"/>
                <a:hlinkClick r:id="rId8"/>
              </a:rPr>
              <a:t>| Walsh,Elizabeth A | COLLABORATIVE RESEARCH: INTEGRATING GENETICS, LIFE HISTO, </a:t>
            </a:r>
            <a:endParaRPr lang="en-US" sz="1200" dirty="0">
              <a:latin typeface="Franklin Gothic Book" panose="020B0503020102020204" pitchFamily="34" charset="0"/>
            </a:endParaRPr>
          </a:p>
          <a:p>
            <a:r>
              <a:rPr lang="en-US" sz="1200" u="sng" dirty="0" smtClean="0">
                <a:latin typeface="Franklin Gothic Book" panose="020B0503020102020204" pitchFamily="34" charset="0"/>
                <a:hlinkClick r:id="rId9"/>
              </a:rPr>
              <a:t>226xxxxxxA| </a:t>
            </a:r>
            <a:r>
              <a:rPr lang="en-US" sz="1200" u="sng" dirty="0">
                <a:latin typeface="Franklin Gothic Book" panose="020B0503020102020204" pitchFamily="34" charset="0"/>
                <a:hlinkClick r:id="rId9"/>
              </a:rPr>
              <a:t>Moody,Michael L | COLLABORATIVE RESEARCH:  Local adaptation in a dominant, </a:t>
            </a:r>
            <a:endParaRPr lang="en-US" sz="1200" dirty="0">
              <a:latin typeface="Franklin Gothic Book" panose="020B0503020102020204" pitchFamily="34" charset="0"/>
            </a:endParaRPr>
          </a:p>
        </p:txBody>
      </p:sp>
      <p:grpSp>
        <p:nvGrpSpPr>
          <p:cNvPr id="8" name="Group 7"/>
          <p:cNvGrpSpPr/>
          <p:nvPr/>
        </p:nvGrpSpPr>
        <p:grpSpPr>
          <a:xfrm>
            <a:off x="1866900" y="838200"/>
            <a:ext cx="5638800" cy="1575750"/>
            <a:chOff x="124078" y="186285"/>
            <a:chExt cx="4219870" cy="2025769"/>
          </a:xfrm>
        </p:grpSpPr>
        <p:sp>
          <p:nvSpPr>
            <p:cNvPr id="9" name="Rounded Rectangle 8"/>
            <p:cNvSpPr/>
            <p:nvPr/>
          </p:nvSpPr>
          <p:spPr>
            <a:xfrm>
              <a:off x="124078" y="186285"/>
              <a:ext cx="4219870" cy="2025769"/>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183411" y="245618"/>
              <a:ext cx="4101204" cy="19071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16510" rIns="16510" bIns="16510" numCol="1" spcCol="1270" anchor="ctr" anchorCtr="0">
              <a:noAutofit/>
            </a:bodyPr>
            <a:lstStyle/>
            <a:p>
              <a:pPr lvl="0" defTabSz="577850">
                <a:lnSpc>
                  <a:spcPct val="90000"/>
                </a:lnSpc>
                <a:spcBef>
                  <a:spcPct val="0"/>
                </a:spcBef>
                <a:spcAft>
                  <a:spcPct val="35000"/>
                </a:spcAft>
              </a:pPr>
              <a:r>
                <a:rPr kumimoji="0" lang="en-US" sz="1600" u="none" strike="noStrike" kern="1200" cap="none" spc="0" normalizeH="0" baseline="0" noProof="0" dirty="0" smtClean="0">
                  <a:ln>
                    <a:noFill/>
                  </a:ln>
                  <a:solidFill>
                    <a:srgbClr val="4130BE"/>
                  </a:solidFill>
                  <a:effectLst/>
                  <a:uLnTx/>
                  <a:uFillTx/>
                  <a:latin typeface="Franklin Gothic Book" panose="020B0503020102020204" pitchFamily="34" charset="0"/>
                  <a:ea typeface="+mj-ea"/>
                  <a:cs typeface="Arial"/>
                </a:rPr>
                <a:t>1. When you receive weekly PIC</a:t>
              </a:r>
              <a:r>
                <a:rPr kumimoji="0" lang="en-US" sz="1600" u="none" strike="noStrike" kern="1200" cap="none" spc="0" normalizeH="0" noProof="0" dirty="0" smtClean="0">
                  <a:ln>
                    <a:noFill/>
                  </a:ln>
                  <a:solidFill>
                    <a:srgbClr val="4130BE"/>
                  </a:solidFill>
                  <a:effectLst/>
                  <a:uLnTx/>
                  <a:uFillTx/>
                  <a:latin typeface="Franklin Gothic Book" panose="020B0503020102020204" pitchFamily="34" charset="0"/>
                  <a:ea typeface="+mj-ea"/>
                  <a:cs typeface="Arial"/>
                </a:rPr>
                <a:t> notifications of expenses that have been applied to your grant, download the expenses from the PIC and compare it to your expense log/spreadsheet to verify the full amount and/or correct amount was charged.</a:t>
              </a:r>
              <a:r>
                <a:rPr kumimoji="0" lang="en-US" sz="1600" i="1" u="none" strike="noStrike" kern="1200" cap="none" spc="0" normalizeH="0" noProof="0" dirty="0" smtClean="0">
                  <a:ln>
                    <a:noFill/>
                  </a:ln>
                  <a:solidFill>
                    <a:srgbClr val="4130BE"/>
                  </a:solidFill>
                  <a:effectLst/>
                  <a:uLnTx/>
                  <a:uFillTx/>
                  <a:latin typeface="Franklin Gothic Book" panose="020B0503020102020204" pitchFamily="34" charset="0"/>
                  <a:ea typeface="+mj-ea"/>
                  <a:cs typeface="Arial"/>
                </a:rPr>
                <a:t> </a:t>
              </a:r>
              <a:endParaRPr lang="en-US" sz="1600" kern="1200" dirty="0">
                <a:latin typeface="Franklin Gothic Book" panose="020B0503020102020204" pitchFamily="34" charset="0"/>
              </a:endParaRPr>
            </a:p>
          </p:txBody>
        </p:sp>
      </p:grpSp>
      <p:sp>
        <p:nvSpPr>
          <p:cNvPr id="3" name="TextBox 2"/>
          <p:cNvSpPr txBox="1"/>
          <p:nvPr/>
        </p:nvSpPr>
        <p:spPr>
          <a:xfrm>
            <a:off x="1371600" y="5262848"/>
            <a:ext cx="7467600" cy="646331"/>
          </a:xfrm>
          <a:prstGeom prst="rect">
            <a:avLst/>
          </a:prstGeom>
          <a:noFill/>
        </p:spPr>
        <p:txBody>
          <a:bodyPr wrap="square" rtlCol="0">
            <a:spAutoFit/>
          </a:bodyPr>
          <a:lstStyle/>
          <a:p>
            <a:r>
              <a:rPr lang="en-US" b="1" dirty="0">
                <a:solidFill>
                  <a:schemeClr val="accent6">
                    <a:lumMod val="75000"/>
                  </a:schemeClr>
                </a:solidFill>
                <a:latin typeface="Franklin Gothic Book" panose="020B0503020102020204" pitchFamily="34" charset="0"/>
              </a:rPr>
              <a:t>Note:</a:t>
            </a:r>
            <a:r>
              <a:rPr lang="en-US" dirty="0">
                <a:solidFill>
                  <a:schemeClr val="accent6">
                    <a:lumMod val="75000"/>
                  </a:schemeClr>
                </a:solidFill>
                <a:latin typeface="Franklin Gothic Book" panose="020B0503020102020204" pitchFamily="34" charset="0"/>
              </a:rPr>
              <a:t> You must use Firefox or Chrome to access the links </a:t>
            </a:r>
            <a:r>
              <a:rPr lang="en-US" dirty="0" smtClean="0">
                <a:solidFill>
                  <a:schemeClr val="accent6">
                    <a:lumMod val="75000"/>
                  </a:schemeClr>
                </a:solidFill>
                <a:latin typeface="Franklin Gothic Book" panose="020B0503020102020204" pitchFamily="34" charset="0"/>
              </a:rPr>
              <a:t>below </a:t>
            </a:r>
            <a:endParaRPr lang="en-US" dirty="0">
              <a:solidFill>
                <a:schemeClr val="accent6">
                  <a:lumMod val="75000"/>
                </a:schemeClr>
              </a:solidFill>
              <a:latin typeface="Franklin Gothic Book" panose="020B0503020102020204" pitchFamily="34" charset="0"/>
            </a:endParaRPr>
          </a:p>
          <a:p>
            <a:endParaRPr lang="en-US" dirty="0">
              <a:solidFill>
                <a:schemeClr val="accent6">
                  <a:lumMod val="75000"/>
                </a:schemeClr>
              </a:solidFill>
              <a:latin typeface="Franklin Gothic Book" panose="020B0503020102020204" pitchFamily="34" charset="0"/>
            </a:endParaRPr>
          </a:p>
        </p:txBody>
      </p:sp>
    </p:spTree>
    <p:extLst>
      <p:ext uri="{BB962C8B-B14F-4D97-AF65-F5344CB8AC3E}">
        <p14:creationId xmlns:p14="http://schemas.microsoft.com/office/powerpoint/2010/main" val="9396230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381000" y="609600"/>
            <a:ext cx="4267200" cy="6858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b="0" i="1"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sp>
        <p:nvSpPr>
          <p:cNvPr id="6" name="Title 1"/>
          <p:cNvSpPr txBox="1">
            <a:spLocks/>
          </p:cNvSpPr>
          <p:nvPr/>
        </p:nvSpPr>
        <p:spPr>
          <a:xfrm>
            <a:off x="381000" y="686730"/>
            <a:ext cx="8458200" cy="5029200"/>
          </a:xfrm>
          <a:prstGeom prst="rect">
            <a:avLst/>
          </a:prstGeom>
        </p:spPr>
        <p:txBody>
          <a:bodyPr vert="horz" wrap="square" lIns="91440" tIns="45720" rIns="91440" bIns="45720" numCol="1" rtlCol="0" anchor="t">
            <a:noAutofit/>
          </a:bodyPr>
          <a:lstStyle/>
          <a:p>
            <a:pPr lvl="0" algn="ctr">
              <a:spcBef>
                <a:spcPct val="0"/>
              </a:spcBef>
            </a:pPr>
            <a:endParaRPr kumimoji="0" lang="en-US" b="0" u="none" strike="noStrike" kern="1200" cap="none" spc="0" normalizeH="0" baseline="0" noProof="0" dirty="0" smtClean="0">
              <a:ln>
                <a:noFill/>
              </a:ln>
              <a:solidFill>
                <a:schemeClr val="accent6">
                  <a:lumMod val="75000"/>
                </a:schemeClr>
              </a:solidFill>
              <a:effectLst/>
              <a:uLnTx/>
              <a:uFillTx/>
              <a:latin typeface="Franklin Gothic Book" panose="020B0503020102020204" pitchFamily="34" charset="0"/>
              <a:ea typeface="+mj-ea"/>
              <a:cs typeface="Arial"/>
            </a:endParaRPr>
          </a:p>
        </p:txBody>
      </p:sp>
      <p:sp>
        <p:nvSpPr>
          <p:cNvPr id="2" name="Rectangle 1"/>
          <p:cNvSpPr/>
          <p:nvPr/>
        </p:nvSpPr>
        <p:spPr>
          <a:xfrm>
            <a:off x="381000" y="1295400"/>
            <a:ext cx="8382000" cy="369332"/>
          </a:xfrm>
          <a:prstGeom prst="rect">
            <a:avLst/>
          </a:prstGeom>
        </p:spPr>
        <p:txBody>
          <a:bodyPr wrap="square">
            <a:spAutoFit/>
          </a:bodyPr>
          <a:lstStyle/>
          <a:p>
            <a:pPr lvl="0">
              <a:spcBef>
                <a:spcPct val="0"/>
              </a:spcBef>
            </a:pPr>
            <a:r>
              <a:rPr lang="en-US" dirty="0">
                <a:solidFill>
                  <a:schemeClr val="tx1">
                    <a:lumMod val="85000"/>
                    <a:lumOff val="15000"/>
                  </a:schemeClr>
                </a:solidFill>
                <a:latin typeface="Georgia" panose="02040502050405020303" pitchFamily="18" charset="0"/>
                <a:cs typeface="Arial"/>
              </a:rPr>
              <a:t>	</a:t>
            </a:r>
          </a:p>
        </p:txBody>
      </p:sp>
      <p:sp>
        <p:nvSpPr>
          <p:cNvPr id="4" name="TextBox 3"/>
          <p:cNvSpPr txBox="1"/>
          <p:nvPr/>
        </p:nvSpPr>
        <p:spPr>
          <a:xfrm>
            <a:off x="28303" y="96185"/>
            <a:ext cx="9144000" cy="461665"/>
          </a:xfrm>
          <a:prstGeom prst="rect">
            <a:avLst/>
          </a:prstGeom>
          <a:noFill/>
        </p:spPr>
        <p:txBody>
          <a:bodyPr wrap="square" rtlCol="0">
            <a:spAutoFit/>
          </a:bodyPr>
          <a:lstStyle/>
          <a:p>
            <a:pPr algn="ctr"/>
            <a:r>
              <a:rPr lang="en-US" sz="2400" b="1" dirty="0" smtClean="0">
                <a:latin typeface="Georgia" panose="02040502050405020303" pitchFamily="18" charset="0"/>
              </a:rPr>
              <a:t>How to reconcile - continued</a:t>
            </a:r>
            <a:endParaRPr lang="en-US" sz="2400" b="1" dirty="0">
              <a:latin typeface="Georgia" panose="02040502050405020303" pitchFamily="18" charset="0"/>
            </a:endParaRPr>
          </a:p>
        </p:txBody>
      </p:sp>
      <p:pic>
        <p:nvPicPr>
          <p:cNvPr id="14" name="Picture 13" descr="cid:image001.jpg@01D138A4.AC93BB9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828800" y="3056601"/>
            <a:ext cx="5943600" cy="633730"/>
          </a:xfrm>
          <a:prstGeom prst="rect">
            <a:avLst/>
          </a:prstGeom>
          <a:noFill/>
          <a:ln>
            <a:noFill/>
          </a:ln>
        </p:spPr>
      </p:pic>
      <p:graphicFrame>
        <p:nvGraphicFramePr>
          <p:cNvPr id="11" name="Table 10"/>
          <p:cNvGraphicFramePr>
            <a:graphicFrameLocks noGrp="1"/>
          </p:cNvGraphicFramePr>
          <p:nvPr>
            <p:extLst>
              <p:ext uri="{D42A27DB-BD31-4B8C-83A1-F6EECF244321}">
                <p14:modId xmlns:p14="http://schemas.microsoft.com/office/powerpoint/2010/main" val="2166251711"/>
              </p:ext>
            </p:extLst>
          </p:nvPr>
        </p:nvGraphicFramePr>
        <p:xfrm>
          <a:off x="1229995" y="3690331"/>
          <a:ext cx="7141210" cy="1868392"/>
        </p:xfrm>
        <a:graphic>
          <a:graphicData uri="http://schemas.openxmlformats.org/drawingml/2006/table">
            <a:tbl>
              <a:tblPr firstRow="1" firstCol="1" bandRow="1">
                <a:tableStyleId>{5C22544A-7EE6-4342-B048-85BDC9FD1C3A}</a:tableStyleId>
              </a:tblPr>
              <a:tblGrid>
                <a:gridCol w="7141210">
                  <a:extLst>
                    <a:ext uri="{9D8B030D-6E8A-4147-A177-3AD203B41FA5}">
                      <a16:colId xmlns:a16="http://schemas.microsoft.com/office/drawing/2014/main" xmlns="" val="20000"/>
                    </a:ext>
                  </a:extLst>
                </a:gridCol>
              </a:tblGrid>
              <a:tr h="1868392">
                <a:tc>
                  <a:txBody>
                    <a:bodyPr/>
                    <a:lstStyle/>
                    <a:p>
                      <a:pPr marL="0" marR="0">
                        <a:lnSpc>
                          <a:spcPct val="107000"/>
                        </a:lnSpc>
                        <a:spcBef>
                          <a:spcPts val="0"/>
                        </a:spcBef>
                        <a:spcAft>
                          <a:spcPts val="0"/>
                        </a:spcAft>
                      </a:pPr>
                      <a:r>
                        <a:rPr lang="en-US" sz="1600" dirty="0" smtClean="0">
                          <a:effectLst/>
                        </a:rPr>
                        <a:t> </a:t>
                      </a:r>
                      <a:r>
                        <a:rPr lang="en-US" sz="1600" dirty="0">
                          <a:effectLst/>
                        </a:rPr>
                        <a:t>&amp; Project Reconciliation for August Can Begin </a:t>
                      </a:r>
                      <a:endParaRPr lang="en-US" sz="1100" dirty="0">
                        <a:effectLst/>
                      </a:endParaRP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Financial activity for the month of August has been posted in PeopleSoft. </a:t>
                      </a: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The PeopleSoft Team </a:t>
                      </a: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000" dirty="0">
                          <a:effectLst/>
                        </a:rPr>
                        <a:t>PeopleSoft Tip: Do you need a refresher on how to reconcile </a:t>
                      </a:r>
                      <a:r>
                        <a:rPr lang="en-US" sz="1000" dirty="0" smtClean="0">
                          <a:effectLst/>
                        </a:rPr>
                        <a:t>s </a:t>
                      </a:r>
                      <a:r>
                        <a:rPr lang="en-US" sz="1000" dirty="0">
                          <a:effectLst/>
                        </a:rPr>
                        <a:t>or projects? Review our </a:t>
                      </a:r>
                      <a:r>
                        <a:rPr lang="en-US" sz="1000" u="sng" dirty="0">
                          <a:effectLst/>
                          <a:hlinkClick r:id="rId6"/>
                        </a:rPr>
                        <a:t>Account Reconciliation</a:t>
                      </a:r>
                      <a:r>
                        <a:rPr lang="en-US" sz="1000" dirty="0">
                          <a:effectLst/>
                        </a:rPr>
                        <a:t> training material, or visit the PeopleSoft </a:t>
                      </a:r>
                      <a:r>
                        <a:rPr lang="en-US" sz="1000" u="sng" dirty="0">
                          <a:effectLst/>
                          <a:hlinkClick r:id="rId7"/>
                        </a:rPr>
                        <a:t>Training Calendar</a:t>
                      </a:r>
                      <a:r>
                        <a:rPr lang="en-US" sz="1000" dirty="0">
                          <a:effectLst/>
                        </a:rPr>
                        <a:t> to register for a training session. You can also register for an Account Reconciliation Workshop and work on reconciling your </a:t>
                      </a:r>
                      <a:r>
                        <a:rPr lang="en-US" sz="1000" dirty="0" smtClean="0">
                          <a:effectLst/>
                        </a:rPr>
                        <a:t>s </a:t>
                      </a:r>
                      <a:r>
                        <a:rPr lang="en-US" sz="1000" dirty="0">
                          <a:effectLst/>
                        </a:rPr>
                        <a:t>or projects with support personnel present.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bl>
          </a:graphicData>
        </a:graphic>
      </p:graphicFrame>
      <p:pic>
        <p:nvPicPr>
          <p:cNvPr id="3" name="Picture 2"/>
          <p:cNvPicPr>
            <a:picLocks noChangeAspect="1"/>
          </p:cNvPicPr>
          <p:nvPr/>
        </p:nvPicPr>
        <p:blipFill>
          <a:blip r:embed="rId8"/>
          <a:stretch>
            <a:fillRect/>
          </a:stretch>
        </p:blipFill>
        <p:spPr>
          <a:xfrm>
            <a:off x="1599942" y="3111980"/>
            <a:ext cx="5944115" cy="634039"/>
          </a:xfrm>
          <a:prstGeom prst="rect">
            <a:avLst/>
          </a:prstGeom>
        </p:spPr>
      </p:pic>
      <p:grpSp>
        <p:nvGrpSpPr>
          <p:cNvPr id="9" name="Group 8"/>
          <p:cNvGrpSpPr/>
          <p:nvPr/>
        </p:nvGrpSpPr>
        <p:grpSpPr>
          <a:xfrm>
            <a:off x="2471295" y="812194"/>
            <a:ext cx="4219870" cy="2075089"/>
            <a:chOff x="4705338" y="153623"/>
            <a:chExt cx="4219870" cy="2075089"/>
          </a:xfrm>
        </p:grpSpPr>
        <p:sp>
          <p:nvSpPr>
            <p:cNvPr id="10" name="Rounded Rectangle 9"/>
            <p:cNvSpPr/>
            <p:nvPr/>
          </p:nvSpPr>
          <p:spPr>
            <a:xfrm>
              <a:off x="4705338" y="153623"/>
              <a:ext cx="4219870" cy="2075089"/>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Rounded Rectangle 4"/>
            <p:cNvSpPr/>
            <p:nvPr/>
          </p:nvSpPr>
          <p:spPr>
            <a:xfrm>
              <a:off x="4766115" y="214400"/>
              <a:ext cx="4098316" cy="195353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lvl="0" defTabSz="622300">
                <a:lnSpc>
                  <a:spcPct val="90000"/>
                </a:lnSpc>
                <a:spcBef>
                  <a:spcPct val="0"/>
                </a:spcBef>
                <a:spcAft>
                  <a:spcPct val="35000"/>
                </a:spcAft>
              </a:pPr>
              <a:r>
                <a:rPr kumimoji="0" lang="en-US" sz="1400" u="none" strike="noStrike" kern="1200" cap="none" spc="0" normalizeH="0" baseline="0" noProof="0" dirty="0" smtClean="0">
                  <a:ln>
                    <a:noFill/>
                  </a:ln>
                  <a:solidFill>
                    <a:srgbClr val="4130BE"/>
                  </a:solidFill>
                  <a:effectLst/>
                  <a:uLnTx/>
                  <a:uFillTx/>
                  <a:latin typeface="Franklin Gothic Book" panose="020B0503020102020204" pitchFamily="34" charset="0"/>
                  <a:ea typeface="+mj-ea"/>
                  <a:cs typeface="Arial"/>
                </a:rPr>
                <a:t>2. After you have received notification of the prior month closing, download the expenses from the PIC</a:t>
              </a:r>
              <a:r>
                <a:rPr kumimoji="0" lang="en-US" sz="1400" u="none" strike="noStrike" kern="1200" cap="none" spc="0" normalizeH="0" noProof="0" dirty="0" smtClean="0">
                  <a:ln>
                    <a:noFill/>
                  </a:ln>
                  <a:solidFill>
                    <a:srgbClr val="4130BE"/>
                  </a:solidFill>
                  <a:effectLst/>
                  <a:uLnTx/>
                  <a:uFillTx/>
                  <a:latin typeface="Franklin Gothic Book" panose="020B0503020102020204" pitchFamily="34" charset="0"/>
                  <a:ea typeface="+mj-ea"/>
                  <a:cs typeface="Arial"/>
                </a:rPr>
                <a:t> and </a:t>
              </a:r>
              <a:r>
                <a:rPr kumimoji="0" lang="en-US" sz="1400" u="none" strike="noStrike" kern="1200" cap="none" spc="0" normalizeH="0" baseline="0" noProof="0" dirty="0" smtClean="0">
                  <a:ln>
                    <a:noFill/>
                  </a:ln>
                  <a:solidFill>
                    <a:srgbClr val="4130BE"/>
                  </a:solidFill>
                  <a:effectLst/>
                  <a:uLnTx/>
                  <a:uFillTx/>
                  <a:latin typeface="Franklin Gothic Book" panose="020B0503020102020204" pitchFamily="34" charset="0"/>
                  <a:ea typeface="+mj-ea"/>
                  <a:cs typeface="Arial"/>
                </a:rPr>
                <a:t>review all salaries/fringe expenses to verify</a:t>
              </a:r>
              <a:r>
                <a:rPr kumimoji="0" lang="en-US" sz="1400" u="none" strike="noStrike" kern="1200" cap="none" spc="0" normalizeH="0" noProof="0" dirty="0" smtClean="0">
                  <a:ln>
                    <a:noFill/>
                  </a:ln>
                  <a:solidFill>
                    <a:srgbClr val="4130BE"/>
                  </a:solidFill>
                  <a:effectLst/>
                  <a:uLnTx/>
                  <a:uFillTx/>
                  <a:latin typeface="Franklin Gothic Book" panose="020B0503020102020204" pitchFamily="34" charset="0"/>
                  <a:ea typeface="+mj-ea"/>
                  <a:cs typeface="Arial"/>
                </a:rPr>
                <a:t> they are correct according to the appointments submitted. Add/compare to what you have on your expense log/spreadsheet by subtracting the expense from the encumbrance and adding it to the expense column.  If the encumbered amount on your spreadsheet </a:t>
              </a:r>
              <a:r>
                <a:rPr kumimoji="0" lang="en-US" sz="1400" u="none" strike="noStrike" kern="1200" cap="none" spc="0" normalizeH="0" noProof="0" dirty="0" smtClean="0">
                  <a:ln>
                    <a:noFill/>
                  </a:ln>
                  <a:solidFill>
                    <a:schemeClr val="accent6">
                      <a:lumMod val="75000"/>
                    </a:schemeClr>
                  </a:solidFill>
                  <a:effectLst/>
                  <a:uLnTx/>
                  <a:uFillTx/>
                  <a:latin typeface="Franklin Gothic Book" panose="020B0503020102020204" pitchFamily="34" charset="0"/>
                  <a:ea typeface="+mj-ea"/>
                  <a:cs typeface="Arial"/>
                </a:rPr>
                <a:t>does not </a:t>
              </a:r>
              <a:r>
                <a:rPr kumimoji="0" lang="en-US" sz="1400" u="none" strike="noStrike" kern="1200" cap="none" spc="0" normalizeH="0" noProof="0" dirty="0" smtClean="0">
                  <a:ln>
                    <a:noFill/>
                  </a:ln>
                  <a:solidFill>
                    <a:srgbClr val="4130BE"/>
                  </a:solidFill>
                  <a:effectLst/>
                  <a:uLnTx/>
                  <a:uFillTx/>
                  <a:latin typeface="Franklin Gothic Book" panose="020B0503020102020204" pitchFamily="34" charset="0"/>
                  <a:ea typeface="+mj-ea"/>
                  <a:cs typeface="Arial"/>
                </a:rPr>
                <a:t>match the encumbered amount in PIC, contact CGSC immediately at </a:t>
              </a:r>
              <a:r>
                <a:rPr kumimoji="0" lang="en-US" sz="1400" u="none" strike="noStrike" kern="1200" cap="none" spc="0" normalizeH="0" noProof="0" dirty="0" smtClean="0">
                  <a:ln>
                    <a:noFill/>
                  </a:ln>
                  <a:solidFill>
                    <a:schemeClr val="accent6">
                      <a:lumMod val="75000"/>
                    </a:schemeClr>
                  </a:solidFill>
                  <a:effectLst/>
                  <a:uLnTx/>
                  <a:uFillTx/>
                  <a:latin typeface="Franklin Gothic Book" panose="020B0503020102020204" pitchFamily="34" charset="0"/>
                  <a:ea typeface="+mj-ea"/>
                  <a:cs typeface="Arial"/>
                  <a:hlinkClick r:id="rId9"/>
                </a:rPr>
                <a:t>cgsc@utep.edu</a:t>
              </a:r>
              <a:r>
                <a:rPr kumimoji="0" lang="en-US" sz="1400" u="none" strike="noStrike" kern="1200" cap="none" spc="0" normalizeH="0" noProof="0" dirty="0" smtClean="0">
                  <a:ln>
                    <a:noFill/>
                  </a:ln>
                  <a:solidFill>
                    <a:schemeClr val="accent6">
                      <a:lumMod val="75000"/>
                    </a:schemeClr>
                  </a:solidFill>
                  <a:effectLst/>
                  <a:uLnTx/>
                  <a:uFillTx/>
                  <a:latin typeface="Franklin Gothic Book" panose="020B0503020102020204" pitchFamily="34" charset="0"/>
                  <a:ea typeface="+mj-ea"/>
                  <a:cs typeface="Arial"/>
                </a:rPr>
                <a:t> </a:t>
              </a:r>
              <a:endParaRPr lang="en-US" sz="1400" kern="1200" dirty="0">
                <a:latin typeface="Franklin Gothic Book" panose="020B0503020102020204" pitchFamily="34" charset="0"/>
              </a:endParaRPr>
            </a:p>
          </p:txBody>
        </p:sp>
      </p:grpSp>
    </p:spTree>
    <p:extLst>
      <p:ext uri="{BB962C8B-B14F-4D97-AF65-F5344CB8AC3E}">
        <p14:creationId xmlns:p14="http://schemas.microsoft.com/office/powerpoint/2010/main" val="407388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457200"/>
          </a:xfrm>
        </p:spPr>
        <p:txBody>
          <a:bodyPr>
            <a:noAutofit/>
          </a:bodyPr>
          <a:lstStyle/>
          <a:p>
            <a:r>
              <a:rPr lang="en-US" sz="2400" b="1" dirty="0" smtClean="0">
                <a:latin typeface="Georgia" panose="02040502050405020303" pitchFamily="18" charset="0"/>
              </a:rPr>
              <a:t>Reconciliation Issues</a:t>
            </a:r>
            <a:endParaRPr lang="en-US" sz="2400" b="1" dirty="0">
              <a:latin typeface="Georgia" panose="02040502050405020303" pitchFamily="18" charset="0"/>
            </a:endParaRPr>
          </a:p>
        </p:txBody>
      </p:sp>
      <p:sp>
        <p:nvSpPr>
          <p:cNvPr id="5" name="Content Placeholder 4"/>
          <p:cNvSpPr>
            <a:spLocks noGrp="1"/>
          </p:cNvSpPr>
          <p:nvPr>
            <p:ph idx="1"/>
          </p:nvPr>
        </p:nvSpPr>
        <p:spPr>
          <a:xfrm>
            <a:off x="455023" y="838200"/>
            <a:ext cx="8229600" cy="4876800"/>
          </a:xfrm>
        </p:spPr>
        <p:txBody>
          <a:bodyPr>
            <a:normAutofit fontScale="55000" lnSpcReduction="20000"/>
          </a:bodyPr>
          <a:lstStyle/>
          <a:p>
            <a:endParaRPr lang="en-US" dirty="0" smtClean="0">
              <a:solidFill>
                <a:srgbClr val="4130BE"/>
              </a:solidFill>
              <a:latin typeface="Georgia" panose="02040502050405020303" pitchFamily="18" charset="0"/>
            </a:endParaRPr>
          </a:p>
          <a:p>
            <a:r>
              <a:rPr lang="en-US" dirty="0" smtClean="0">
                <a:solidFill>
                  <a:srgbClr val="4130BE"/>
                </a:solidFill>
                <a:latin typeface="Franklin Gothic Book" panose="020B0503020102020204" pitchFamily="34" charset="0"/>
              </a:rPr>
              <a:t>Is the expense that was charged to the project the same as what you had documented in your expense log/spreadsheet? If not, why?</a:t>
            </a:r>
          </a:p>
          <a:p>
            <a:pPr lvl="1"/>
            <a:r>
              <a:rPr lang="en-US" dirty="0" smtClean="0">
                <a:solidFill>
                  <a:schemeClr val="accent6">
                    <a:lumMod val="75000"/>
                  </a:schemeClr>
                </a:solidFill>
                <a:latin typeface="Franklin Gothic Book" panose="020B0503020102020204" pitchFamily="34" charset="0"/>
              </a:rPr>
              <a:t>Was a PO only partially invoiced/paid?</a:t>
            </a:r>
          </a:p>
          <a:p>
            <a:pPr lvl="1"/>
            <a:r>
              <a:rPr lang="en-US" dirty="0" smtClean="0">
                <a:solidFill>
                  <a:schemeClr val="accent6">
                    <a:lumMod val="75000"/>
                  </a:schemeClr>
                </a:solidFill>
                <a:latin typeface="Franklin Gothic Book" panose="020B0503020102020204" pitchFamily="34" charset="0"/>
              </a:rPr>
              <a:t>Is there a correction to a document that was not noted in your expense log?</a:t>
            </a:r>
          </a:p>
          <a:p>
            <a:pPr lvl="1"/>
            <a:r>
              <a:rPr lang="en-US" dirty="0" smtClean="0">
                <a:solidFill>
                  <a:schemeClr val="accent6">
                    <a:lumMod val="75000"/>
                  </a:schemeClr>
                </a:solidFill>
                <a:latin typeface="Franklin Gothic Book" panose="020B0503020102020204" pitchFamily="34" charset="0"/>
              </a:rPr>
              <a:t>Was freight added for shipping or did the PI change the order?</a:t>
            </a:r>
          </a:p>
          <a:p>
            <a:pPr lvl="1"/>
            <a:r>
              <a:rPr lang="en-US" dirty="0" smtClean="0">
                <a:solidFill>
                  <a:schemeClr val="accent6">
                    <a:lumMod val="75000"/>
                  </a:schemeClr>
                </a:solidFill>
                <a:latin typeface="Franklin Gothic Book" panose="020B0503020102020204" pitchFamily="34" charset="0"/>
              </a:rPr>
              <a:t>Did you take longevity (part of staff salary or double deductions (March, April, May for faculty) into consideration?</a:t>
            </a:r>
          </a:p>
          <a:p>
            <a:pPr marL="457200" lvl="1" indent="0">
              <a:buNone/>
            </a:pPr>
            <a:endParaRPr lang="en-US" dirty="0" smtClean="0">
              <a:solidFill>
                <a:srgbClr val="4130BE"/>
              </a:solidFill>
              <a:latin typeface="Franklin Gothic Book" panose="020B0503020102020204" pitchFamily="34" charset="0"/>
            </a:endParaRPr>
          </a:p>
          <a:p>
            <a:r>
              <a:rPr lang="en-US" dirty="0" smtClean="0">
                <a:solidFill>
                  <a:srgbClr val="4130BE"/>
                </a:solidFill>
                <a:latin typeface="Franklin Gothic Book" panose="020B0503020102020204" pitchFamily="34" charset="0"/>
              </a:rPr>
              <a:t>If an expense that is noted in your expense log/spreadsheet did not hit the project, why?</a:t>
            </a:r>
          </a:p>
          <a:p>
            <a:pPr lvl="1"/>
            <a:r>
              <a:rPr lang="en-US" dirty="0" smtClean="0">
                <a:solidFill>
                  <a:schemeClr val="accent6">
                    <a:lumMod val="75000"/>
                  </a:schemeClr>
                </a:solidFill>
                <a:latin typeface="Franklin Gothic Book" panose="020B0503020102020204" pitchFamily="34" charset="0"/>
              </a:rPr>
              <a:t>Is a document still routing for approvals?</a:t>
            </a:r>
          </a:p>
          <a:p>
            <a:pPr lvl="1"/>
            <a:r>
              <a:rPr lang="en-US" dirty="0" smtClean="0">
                <a:solidFill>
                  <a:schemeClr val="accent6">
                    <a:lumMod val="75000"/>
                  </a:schemeClr>
                </a:solidFill>
                <a:latin typeface="Franklin Gothic Book" panose="020B0503020102020204" pitchFamily="34" charset="0"/>
              </a:rPr>
              <a:t>Has a document been returned for corrections?</a:t>
            </a:r>
          </a:p>
          <a:p>
            <a:pPr lvl="1"/>
            <a:endParaRPr lang="en-US" dirty="0" smtClean="0">
              <a:solidFill>
                <a:schemeClr val="accent6">
                  <a:lumMod val="75000"/>
                </a:schemeClr>
              </a:solidFill>
              <a:latin typeface="Franklin Gothic Book" panose="020B0503020102020204" pitchFamily="34" charset="0"/>
            </a:endParaRPr>
          </a:p>
          <a:p>
            <a:r>
              <a:rPr lang="en-US" dirty="0">
                <a:solidFill>
                  <a:srgbClr val="4130BE"/>
                </a:solidFill>
                <a:latin typeface="Franklin Gothic Book" panose="020B0503020102020204" pitchFamily="34" charset="0"/>
              </a:rPr>
              <a:t>Does your running balance on your expense log/spreadsheet match the available balance in </a:t>
            </a:r>
            <a:r>
              <a:rPr lang="en-US" dirty="0" smtClean="0">
                <a:solidFill>
                  <a:srgbClr val="4130BE"/>
                </a:solidFill>
                <a:latin typeface="Franklin Gothic Book" panose="020B0503020102020204" pitchFamily="34" charset="0"/>
              </a:rPr>
              <a:t>PeopleSoft/PIC? If not, why?</a:t>
            </a:r>
          </a:p>
          <a:p>
            <a:pPr lvl="1"/>
            <a:r>
              <a:rPr lang="en-US" dirty="0" smtClean="0">
                <a:solidFill>
                  <a:schemeClr val="accent6">
                    <a:lumMod val="75000"/>
                  </a:schemeClr>
                </a:solidFill>
                <a:latin typeface="Franklin Gothic Book" panose="020B0503020102020204" pitchFamily="34" charset="0"/>
              </a:rPr>
              <a:t>Refer to questions in bullets above</a:t>
            </a:r>
            <a:endParaRPr lang="en-US" dirty="0">
              <a:solidFill>
                <a:schemeClr val="accent6">
                  <a:lumMod val="75000"/>
                </a:schemeClr>
              </a:solidFill>
              <a:latin typeface="Franklin Gothic Book" panose="020B0503020102020204" pitchFamily="34" charset="0"/>
            </a:endParaRPr>
          </a:p>
          <a:p>
            <a:endParaRPr lang="en-US" dirty="0" smtClean="0">
              <a:latin typeface="Franklin Gothic Book" panose="020B0503020102020204" pitchFamily="34" charset="0"/>
            </a:endParaRPr>
          </a:p>
          <a:p>
            <a:r>
              <a:rPr lang="en-US" dirty="0">
                <a:solidFill>
                  <a:srgbClr val="4130BE"/>
                </a:solidFill>
                <a:latin typeface="Franklin Gothic Book" panose="020B0503020102020204" pitchFamily="34" charset="0"/>
              </a:rPr>
              <a:t>If you find that a salary expense should not be on the project at all, </a:t>
            </a:r>
            <a:r>
              <a:rPr lang="en-US" dirty="0">
                <a:solidFill>
                  <a:schemeClr val="accent6">
                    <a:lumMod val="75000"/>
                  </a:schemeClr>
                </a:solidFill>
                <a:latin typeface="Franklin Gothic Book" panose="020B0503020102020204" pitchFamily="34" charset="0"/>
              </a:rPr>
              <a:t>RAISE THE FLAGS EARLY AND IMMEDIATELY</a:t>
            </a:r>
            <a:r>
              <a:rPr lang="en-US" dirty="0">
                <a:solidFill>
                  <a:srgbClr val="4130BE"/>
                </a:solidFill>
                <a:latin typeface="Franklin Gothic Book" panose="020B0503020102020204" pitchFamily="34" charset="0"/>
              </a:rPr>
              <a:t> contact </a:t>
            </a:r>
            <a:r>
              <a:rPr lang="en-US" dirty="0">
                <a:solidFill>
                  <a:schemeClr val="accent6">
                    <a:lumMod val="75000"/>
                  </a:schemeClr>
                </a:solidFill>
                <a:latin typeface="Franklin Gothic Book" panose="020B0503020102020204" pitchFamily="34" charset="0"/>
                <a:hlinkClick r:id="rId3"/>
              </a:rPr>
              <a:t>CGSC@utep.edu</a:t>
            </a:r>
            <a:r>
              <a:rPr lang="en-US" dirty="0">
                <a:solidFill>
                  <a:schemeClr val="accent6">
                    <a:lumMod val="75000"/>
                  </a:schemeClr>
                </a:solidFill>
                <a:latin typeface="Franklin Gothic Book" panose="020B0503020102020204" pitchFamily="34" charset="0"/>
              </a:rPr>
              <a:t> </a:t>
            </a:r>
          </a:p>
          <a:p>
            <a:endParaRPr lang="en-US" dirty="0" smtClean="0">
              <a:latin typeface="Franklin Gothic Book" panose="020B0503020102020204" pitchFamily="34" charset="0"/>
            </a:endParaRPr>
          </a:p>
          <a:p>
            <a:pPr marL="457200" lvl="1" indent="0">
              <a:buNone/>
            </a:pPr>
            <a:endParaRPr lang="en-US" dirty="0" smtClean="0">
              <a:latin typeface="Franklin Gothic Book" panose="020B0503020102020204" pitchFamily="34" charset="0"/>
            </a:endParaRPr>
          </a:p>
        </p:txBody>
      </p:sp>
    </p:spTree>
    <p:extLst>
      <p:ext uri="{BB962C8B-B14F-4D97-AF65-F5344CB8AC3E}">
        <p14:creationId xmlns:p14="http://schemas.microsoft.com/office/powerpoint/2010/main" val="4064880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r>
              <a:rPr lang="en-US" sz="2400" b="1" dirty="0" smtClean="0">
                <a:latin typeface="Georgia" panose="02040502050405020303" pitchFamily="18" charset="0"/>
              </a:rPr>
              <a:t>Things To </a:t>
            </a:r>
            <a:r>
              <a:rPr lang="en-US" sz="2400" b="1" dirty="0">
                <a:latin typeface="Georgia" panose="02040502050405020303" pitchFamily="18" charset="0"/>
              </a:rPr>
              <a:t>R</a:t>
            </a:r>
            <a:r>
              <a:rPr lang="en-US" sz="2400" b="1" dirty="0" smtClean="0">
                <a:latin typeface="Georgia" panose="02040502050405020303" pitchFamily="18" charset="0"/>
              </a:rPr>
              <a:t>emember</a:t>
            </a:r>
            <a:endParaRPr lang="en-US" sz="2400" b="1" dirty="0">
              <a:latin typeface="Georgia" panose="02040502050405020303" pitchFamily="18" charset="0"/>
            </a:endParaRPr>
          </a:p>
        </p:txBody>
      </p:sp>
      <p:sp>
        <p:nvSpPr>
          <p:cNvPr id="3" name="Content Placeholder 2"/>
          <p:cNvSpPr>
            <a:spLocks noGrp="1"/>
          </p:cNvSpPr>
          <p:nvPr>
            <p:ph idx="1"/>
          </p:nvPr>
        </p:nvSpPr>
        <p:spPr>
          <a:xfrm>
            <a:off x="457200" y="914400"/>
            <a:ext cx="8229600" cy="4525963"/>
          </a:xfrm>
        </p:spPr>
        <p:txBody>
          <a:bodyPr>
            <a:normAutofit lnSpcReduction="10000"/>
          </a:bodyPr>
          <a:lstStyle/>
          <a:p>
            <a:r>
              <a:rPr lang="en-US" sz="1600" dirty="0" smtClean="0">
                <a:solidFill>
                  <a:srgbClr val="4130BE"/>
                </a:solidFill>
                <a:latin typeface="Franklin Gothic Book" panose="020B0503020102020204" pitchFamily="34" charset="0"/>
              </a:rPr>
              <a:t>Remember your Appointment/Encumbrance Training</a:t>
            </a:r>
          </a:p>
          <a:p>
            <a:pPr lvl="1"/>
            <a:r>
              <a:rPr lang="en-US" sz="1600" dirty="0" smtClean="0">
                <a:solidFill>
                  <a:schemeClr val="accent6">
                    <a:lumMod val="75000"/>
                  </a:schemeClr>
                </a:solidFill>
                <a:latin typeface="Franklin Gothic Book" panose="020B0503020102020204" pitchFamily="34" charset="0"/>
              </a:rPr>
              <a:t>Estimate your salaries</a:t>
            </a:r>
          </a:p>
          <a:p>
            <a:pPr lvl="1"/>
            <a:r>
              <a:rPr lang="en-US" sz="1600" dirty="0" smtClean="0">
                <a:solidFill>
                  <a:schemeClr val="accent6">
                    <a:lumMod val="75000"/>
                  </a:schemeClr>
                </a:solidFill>
                <a:latin typeface="Franklin Gothic Book" panose="020B0503020102020204" pitchFamily="34" charset="0"/>
              </a:rPr>
              <a:t>Double check the data on the IAP’s you submit</a:t>
            </a:r>
          </a:p>
          <a:p>
            <a:pPr lvl="1"/>
            <a:endParaRPr lang="en-US" sz="1600" dirty="0" smtClean="0">
              <a:solidFill>
                <a:srgbClr val="4130BE"/>
              </a:solidFill>
              <a:latin typeface="Franklin Gothic Book" panose="020B0503020102020204" pitchFamily="34" charset="0"/>
            </a:endParaRPr>
          </a:p>
          <a:p>
            <a:r>
              <a:rPr lang="en-US" sz="1600" dirty="0" smtClean="0">
                <a:solidFill>
                  <a:srgbClr val="4130BE"/>
                </a:solidFill>
                <a:latin typeface="Franklin Gothic Book" panose="020B0503020102020204" pitchFamily="34" charset="0"/>
              </a:rPr>
              <a:t>Remember your PIC Training</a:t>
            </a:r>
          </a:p>
          <a:p>
            <a:pPr lvl="1"/>
            <a:r>
              <a:rPr lang="en-US" sz="1600" dirty="0" smtClean="0">
                <a:solidFill>
                  <a:schemeClr val="accent6">
                    <a:lumMod val="75000"/>
                  </a:schemeClr>
                </a:solidFill>
                <a:latin typeface="Franklin Gothic Book" panose="020B0503020102020204" pitchFamily="34" charset="0"/>
              </a:rPr>
              <a:t>Remember your PIC training – go to: </a:t>
            </a:r>
            <a:r>
              <a:rPr lang="en-US" sz="1600" dirty="0">
                <a:solidFill>
                  <a:schemeClr val="accent6">
                    <a:lumMod val="75000"/>
                  </a:schemeClr>
                </a:solidFill>
                <a:latin typeface="Franklin Gothic Book" panose="020B0503020102020204" pitchFamily="34" charset="0"/>
                <a:hlinkClick r:id="rId3"/>
              </a:rPr>
              <a:t>research.utep.edu/</a:t>
            </a:r>
            <a:r>
              <a:rPr lang="en-US" sz="1600" dirty="0" err="1">
                <a:solidFill>
                  <a:schemeClr val="accent6">
                    <a:lumMod val="75000"/>
                  </a:schemeClr>
                </a:solidFill>
                <a:latin typeface="Franklin Gothic Book" panose="020B0503020102020204" pitchFamily="34" charset="0"/>
                <a:hlinkClick r:id="rId3"/>
              </a:rPr>
              <a:t>pic2</a:t>
            </a:r>
            <a:endParaRPr lang="en-US" sz="1600" dirty="0" smtClean="0">
              <a:solidFill>
                <a:schemeClr val="accent6">
                  <a:lumMod val="75000"/>
                </a:schemeClr>
              </a:solidFill>
              <a:latin typeface="Franklin Gothic Book" panose="020B0503020102020204" pitchFamily="34" charset="0"/>
            </a:endParaRPr>
          </a:p>
          <a:p>
            <a:pPr lvl="1"/>
            <a:r>
              <a:rPr lang="en-US" sz="1600" dirty="0" smtClean="0">
                <a:solidFill>
                  <a:schemeClr val="accent6">
                    <a:lumMod val="75000"/>
                  </a:schemeClr>
                </a:solidFill>
                <a:latin typeface="Franklin Gothic Book" panose="020B0503020102020204" pitchFamily="34" charset="0"/>
              </a:rPr>
              <a:t>Salaries may be separated by regular pay, holiday pay, sick leave, vacation pay, overtime pay, etc.</a:t>
            </a:r>
          </a:p>
          <a:p>
            <a:pPr lvl="1"/>
            <a:r>
              <a:rPr lang="en-US" sz="1600" dirty="0" smtClean="0">
                <a:solidFill>
                  <a:schemeClr val="accent6">
                    <a:lumMod val="75000"/>
                  </a:schemeClr>
                </a:solidFill>
                <a:latin typeface="Franklin Gothic Book" panose="020B0503020102020204" pitchFamily="34" charset="0"/>
              </a:rPr>
              <a:t>If a non-salary document is returned, it will show as “not valid” in PIC.</a:t>
            </a:r>
          </a:p>
          <a:p>
            <a:pPr lvl="1"/>
            <a:r>
              <a:rPr lang="en-US" sz="1600" dirty="0" smtClean="0">
                <a:solidFill>
                  <a:schemeClr val="accent6">
                    <a:lumMod val="75000"/>
                  </a:schemeClr>
                </a:solidFill>
                <a:latin typeface="Franklin Gothic Book" panose="020B0503020102020204" pitchFamily="34" charset="0"/>
              </a:rPr>
              <a:t>PI’s cannot certify until the admin has verified all expenses.</a:t>
            </a:r>
          </a:p>
          <a:p>
            <a:pPr lvl="1"/>
            <a:endParaRPr lang="en-US" sz="1600" dirty="0" smtClean="0">
              <a:solidFill>
                <a:schemeClr val="accent6">
                  <a:lumMod val="75000"/>
                </a:schemeClr>
              </a:solidFill>
              <a:latin typeface="Franklin Gothic Book" panose="020B0503020102020204" pitchFamily="34" charset="0"/>
            </a:endParaRPr>
          </a:p>
          <a:p>
            <a:r>
              <a:rPr lang="en-US" sz="1600" dirty="0" smtClean="0">
                <a:solidFill>
                  <a:srgbClr val="4130BE"/>
                </a:solidFill>
                <a:latin typeface="Franklin Gothic Book" panose="020B0503020102020204" pitchFamily="34" charset="0"/>
              </a:rPr>
              <a:t>When choosing an expense account to use, make sure it is mapped to the account you want charged (ex. G6140) and is classified as an Expense and not a Liability or Revenue. </a:t>
            </a:r>
          </a:p>
          <a:p>
            <a:pPr lvl="1"/>
            <a:r>
              <a:rPr lang="en-US" sz="1600" dirty="0" smtClean="0">
                <a:solidFill>
                  <a:schemeClr val="accent6">
                    <a:lumMod val="75000"/>
                  </a:schemeClr>
                </a:solidFill>
                <a:latin typeface="Franklin Gothic Book" panose="020B0503020102020204" pitchFamily="34" charset="0"/>
              </a:rPr>
              <a:t>***All expense accounts that you have access to use start with a 6xxxx (supplies) or 8xxxx (capital expenses). Salary expenses are 5xxxx but are auto selected by the payroll process***</a:t>
            </a:r>
            <a:endParaRPr lang="en-US" sz="1600" dirty="0">
              <a:solidFill>
                <a:schemeClr val="accent6">
                  <a:lumMod val="75000"/>
                </a:schemeClr>
              </a:solidFill>
              <a:latin typeface="Franklin Gothic Book" panose="020B0503020102020204" pitchFamily="34" charset="0"/>
            </a:endParaRPr>
          </a:p>
        </p:txBody>
      </p:sp>
    </p:spTree>
    <p:extLst>
      <p:ext uri="{BB962C8B-B14F-4D97-AF65-F5344CB8AC3E}">
        <p14:creationId xmlns:p14="http://schemas.microsoft.com/office/powerpoint/2010/main" val="17050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381000" y="0"/>
            <a:ext cx="8763000" cy="685800"/>
          </a:xfrm>
          <a:prstGeom prst="rect">
            <a:avLst/>
          </a:prstGeom>
        </p:spPr>
        <p:txBody>
          <a:bodyPr vert="horz" lIns="91440" tIns="45720" rIns="91440" bIns="45720" rtlCol="0" anchor="ctr">
            <a:noAutofit/>
          </a:bodyPr>
          <a:lstStyle/>
          <a:p>
            <a:pPr lvl="0">
              <a:spcBef>
                <a:spcPct val="0"/>
              </a:spcBef>
              <a:defRPr/>
            </a:pPr>
            <a:endParaRPr kumimoji="0" lang="en-US" sz="240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sp>
        <p:nvSpPr>
          <p:cNvPr id="2" name="TextBox 1"/>
          <p:cNvSpPr txBox="1"/>
          <p:nvPr/>
        </p:nvSpPr>
        <p:spPr>
          <a:xfrm>
            <a:off x="2972889" y="112067"/>
            <a:ext cx="3505200" cy="461665"/>
          </a:xfrm>
          <a:prstGeom prst="rect">
            <a:avLst/>
          </a:prstGeom>
          <a:noFill/>
        </p:spPr>
        <p:txBody>
          <a:bodyPr wrap="square" rtlCol="0">
            <a:spAutoFit/>
          </a:bodyPr>
          <a:lstStyle/>
          <a:p>
            <a:pPr algn="ctr"/>
            <a:r>
              <a:rPr lang="en-US" sz="2400" b="1" dirty="0" smtClean="0">
                <a:latin typeface="Georgia" panose="02040502050405020303" pitchFamily="18" charset="0"/>
              </a:rPr>
              <a:t>Contact Information</a:t>
            </a:r>
            <a:endParaRPr lang="en-US" sz="2400" b="1" dirty="0">
              <a:latin typeface="Georgia" panose="02040502050405020303" pitchFamily="18" charset="0"/>
            </a:endParaRPr>
          </a:p>
        </p:txBody>
      </p:sp>
      <p:sp>
        <p:nvSpPr>
          <p:cNvPr id="3" name="Rectangle 2"/>
          <p:cNvSpPr/>
          <p:nvPr/>
        </p:nvSpPr>
        <p:spPr>
          <a:xfrm>
            <a:off x="409175" y="2286000"/>
            <a:ext cx="2590800" cy="3416320"/>
          </a:xfrm>
          <a:prstGeom prst="rect">
            <a:avLst/>
          </a:prstGeom>
          <a:ln>
            <a:solidFill>
              <a:schemeClr val="accent6">
                <a:lumMod val="75000"/>
              </a:schemeClr>
            </a:solidFill>
          </a:ln>
        </p:spPr>
        <p:txBody>
          <a:bodyPr wrap="square">
            <a:spAutoFit/>
          </a:bodyPr>
          <a:lstStyle/>
          <a:p>
            <a:pPr algn="ctr"/>
            <a:r>
              <a:rPr lang="en-US" sz="1200" b="1" dirty="0">
                <a:solidFill>
                  <a:srgbClr val="4130BE"/>
                </a:solidFill>
                <a:latin typeface="Franklin Gothic Book" panose="020B0503020102020204" pitchFamily="34" charset="0"/>
              </a:rPr>
              <a:t>For questions on A</a:t>
            </a:r>
            <a:r>
              <a:rPr lang="en-US" sz="1200" b="1" dirty="0" smtClean="0">
                <a:solidFill>
                  <a:srgbClr val="4130BE"/>
                </a:solidFill>
                <a:latin typeface="Franklin Gothic Book" panose="020B0503020102020204" pitchFamily="34" charset="0"/>
              </a:rPr>
              <a:t>llowability/Review</a:t>
            </a:r>
            <a:r>
              <a:rPr lang="en-US" sz="1200" b="1" dirty="0">
                <a:solidFill>
                  <a:srgbClr val="4130BE"/>
                </a:solidFill>
                <a:latin typeface="Franklin Gothic Book" panose="020B0503020102020204" pitchFamily="34" charset="0"/>
              </a:rPr>
              <a:t>/</a:t>
            </a:r>
          </a:p>
          <a:p>
            <a:pPr algn="ctr"/>
            <a:r>
              <a:rPr lang="en-US" sz="1200" b="1" dirty="0" smtClean="0">
                <a:solidFill>
                  <a:srgbClr val="4130BE"/>
                </a:solidFill>
                <a:latin typeface="Franklin Gothic Book" panose="020B0503020102020204" pitchFamily="34" charset="0"/>
              </a:rPr>
              <a:t>Approval/Audit</a:t>
            </a:r>
            <a:endParaRPr lang="en-US" sz="1200" b="1" dirty="0">
              <a:solidFill>
                <a:srgbClr val="4130BE"/>
              </a:solidFill>
              <a:latin typeface="Franklin Gothic Book" panose="020B0503020102020204" pitchFamily="34" charset="0"/>
            </a:endParaRPr>
          </a:p>
          <a:p>
            <a:endParaRPr lang="en-US" sz="1200" b="1" dirty="0">
              <a:solidFill>
                <a:prstClr val="black"/>
              </a:solidFill>
              <a:latin typeface="Franklin Gothic Book" panose="020B0503020102020204" pitchFamily="34" charset="0"/>
            </a:endParaRPr>
          </a:p>
          <a:p>
            <a:pPr marL="285750" indent="-285750">
              <a:buFont typeface="Arial" panose="020B0604020202020204" pitchFamily="34" charset="0"/>
              <a:buChar char="•"/>
            </a:pPr>
            <a:endParaRPr lang="en-US" sz="1200" dirty="0">
              <a:solidFill>
                <a:srgbClr val="4130BE"/>
              </a:solidFill>
              <a:latin typeface="Franklin Gothic Book" panose="020B0503020102020204" pitchFamily="34" charset="0"/>
            </a:endParaRPr>
          </a:p>
          <a:p>
            <a:r>
              <a:rPr lang="en-US" sz="1200" dirty="0" smtClean="0">
                <a:solidFill>
                  <a:srgbClr val="4130BE"/>
                </a:solidFill>
                <a:latin typeface="Franklin Gothic Book" panose="020B0503020102020204" pitchFamily="34" charset="0"/>
              </a:rPr>
              <a:t>Contact </a:t>
            </a:r>
            <a:r>
              <a:rPr lang="en-US" sz="1200" dirty="0">
                <a:solidFill>
                  <a:srgbClr val="4130BE"/>
                </a:solidFill>
                <a:latin typeface="Franklin Gothic Book" panose="020B0503020102020204" pitchFamily="34" charset="0"/>
              </a:rPr>
              <a:t>your research administrator in the office of research &amp; sponsored projects (ORSPRA) – </a:t>
            </a:r>
            <a:r>
              <a:rPr lang="en-US" sz="1200" dirty="0">
                <a:solidFill>
                  <a:schemeClr val="accent6">
                    <a:lumMod val="75000"/>
                  </a:schemeClr>
                </a:solidFill>
                <a:latin typeface="Franklin Gothic Book" panose="020B0503020102020204" pitchFamily="34" charset="0"/>
                <a:hlinkClick r:id="rId3"/>
              </a:rPr>
              <a:t>research@utep.edu</a:t>
            </a:r>
            <a:endParaRPr lang="en-US" sz="1200" dirty="0">
              <a:solidFill>
                <a:schemeClr val="accent6">
                  <a:lumMod val="75000"/>
                </a:schemeClr>
              </a:solidFill>
              <a:latin typeface="Franklin Gothic Book" panose="020B0503020102020204" pitchFamily="34" charset="0"/>
            </a:endParaRPr>
          </a:p>
          <a:p>
            <a:r>
              <a:rPr lang="en-US" sz="1200" dirty="0">
                <a:solidFill>
                  <a:schemeClr val="accent6">
                    <a:lumMod val="75000"/>
                  </a:schemeClr>
                </a:solidFill>
                <a:latin typeface="Franklin Gothic Book" panose="020B0503020102020204" pitchFamily="34" charset="0"/>
              </a:rPr>
              <a:t>	</a:t>
            </a:r>
          </a:p>
          <a:p>
            <a:pPr marL="742950" lvl="1" indent="-285750">
              <a:buFont typeface="Arial" panose="020B0604020202020204" pitchFamily="34" charset="0"/>
              <a:buChar char="•"/>
            </a:pPr>
            <a:r>
              <a:rPr lang="en-US" sz="1200" dirty="0">
                <a:solidFill>
                  <a:schemeClr val="accent6">
                    <a:lumMod val="75000"/>
                  </a:schemeClr>
                </a:solidFill>
                <a:latin typeface="Franklin Gothic Book" panose="020B0503020102020204" pitchFamily="34" charset="0"/>
              </a:rPr>
              <a:t>Sona Kumar</a:t>
            </a:r>
          </a:p>
          <a:p>
            <a:pPr marL="742950" lvl="1" indent="-285750">
              <a:buFont typeface="Arial" panose="020B0604020202020204" pitchFamily="34" charset="0"/>
              <a:buChar char="•"/>
            </a:pPr>
            <a:r>
              <a:rPr lang="en-US" sz="1200" dirty="0">
                <a:solidFill>
                  <a:schemeClr val="accent6">
                    <a:lumMod val="75000"/>
                  </a:schemeClr>
                </a:solidFill>
                <a:latin typeface="Franklin Gothic Book" panose="020B0503020102020204" pitchFamily="34" charset="0"/>
              </a:rPr>
              <a:t>Irene Holguin</a:t>
            </a:r>
          </a:p>
          <a:p>
            <a:pPr marL="742950" lvl="1" indent="-285750">
              <a:buFont typeface="Arial" panose="020B0604020202020204" pitchFamily="34" charset="0"/>
              <a:buChar char="•"/>
            </a:pPr>
            <a:r>
              <a:rPr lang="en-US" sz="1200" dirty="0">
                <a:solidFill>
                  <a:schemeClr val="accent6">
                    <a:lumMod val="75000"/>
                  </a:schemeClr>
                </a:solidFill>
                <a:latin typeface="Franklin Gothic Book" panose="020B0503020102020204" pitchFamily="34" charset="0"/>
              </a:rPr>
              <a:t>Maria Hernandez</a:t>
            </a:r>
          </a:p>
          <a:p>
            <a:pPr marL="742950" lvl="1" indent="-285750">
              <a:buFont typeface="Arial" panose="020B0604020202020204" pitchFamily="34" charset="0"/>
              <a:buChar char="•"/>
            </a:pPr>
            <a:r>
              <a:rPr lang="en-US" sz="1200" dirty="0">
                <a:solidFill>
                  <a:schemeClr val="accent6">
                    <a:lumMod val="75000"/>
                  </a:schemeClr>
                </a:solidFill>
                <a:latin typeface="Franklin Gothic Book" panose="020B0503020102020204" pitchFamily="34" charset="0"/>
              </a:rPr>
              <a:t>Monica Alvillar</a:t>
            </a:r>
          </a:p>
          <a:p>
            <a:pPr marL="742950" lvl="1" indent="-285750">
              <a:buFont typeface="Arial" panose="020B0604020202020204" pitchFamily="34" charset="0"/>
              <a:buChar char="•"/>
            </a:pPr>
            <a:r>
              <a:rPr lang="en-US" sz="1200" dirty="0">
                <a:solidFill>
                  <a:schemeClr val="accent6">
                    <a:lumMod val="75000"/>
                  </a:schemeClr>
                </a:solidFill>
                <a:latin typeface="Franklin Gothic Book" panose="020B0503020102020204" pitchFamily="34" charset="0"/>
              </a:rPr>
              <a:t>Cory </a:t>
            </a:r>
            <a:r>
              <a:rPr lang="en-US" sz="1200" dirty="0" smtClean="0">
                <a:solidFill>
                  <a:schemeClr val="accent6">
                    <a:lumMod val="75000"/>
                  </a:schemeClr>
                </a:solidFill>
                <a:latin typeface="Franklin Gothic Book" panose="020B0503020102020204" pitchFamily="34" charset="0"/>
              </a:rPr>
              <a:t>Brown</a:t>
            </a:r>
          </a:p>
          <a:p>
            <a:pPr marL="742950" lvl="1" indent="-285750">
              <a:buFont typeface="Arial" panose="020B0604020202020204" pitchFamily="34" charset="0"/>
              <a:buChar char="•"/>
            </a:pPr>
            <a:r>
              <a:rPr lang="en-US" sz="1200" dirty="0" smtClean="0">
                <a:solidFill>
                  <a:schemeClr val="accent6">
                    <a:lumMod val="75000"/>
                  </a:schemeClr>
                </a:solidFill>
                <a:latin typeface="Franklin Gothic Book" panose="020B0503020102020204" pitchFamily="34" charset="0"/>
              </a:rPr>
              <a:t>Raul Chavez</a:t>
            </a:r>
            <a:endParaRPr lang="en-US" sz="1200" dirty="0">
              <a:solidFill>
                <a:schemeClr val="accent6">
                  <a:lumMod val="75000"/>
                </a:schemeClr>
              </a:solidFill>
              <a:latin typeface="Franklin Gothic Book" panose="020B0503020102020204" pitchFamily="34" charset="0"/>
            </a:endParaRPr>
          </a:p>
          <a:p>
            <a:pPr marL="742950" lvl="1" indent="-285750">
              <a:buFont typeface="Arial" panose="020B0604020202020204" pitchFamily="34" charset="0"/>
              <a:buChar char="•"/>
            </a:pPr>
            <a:r>
              <a:rPr lang="en-US" sz="1200" dirty="0" smtClean="0">
                <a:solidFill>
                  <a:schemeClr val="accent6">
                    <a:lumMod val="75000"/>
                  </a:schemeClr>
                </a:solidFill>
                <a:latin typeface="Franklin Gothic Book" panose="020B0503020102020204" pitchFamily="34" charset="0"/>
              </a:rPr>
              <a:t>Specialists:</a:t>
            </a:r>
          </a:p>
          <a:p>
            <a:pPr marL="1200150" lvl="2" indent="-285750">
              <a:buFont typeface="Arial" panose="020B0604020202020204" pitchFamily="34" charset="0"/>
              <a:buChar char="•"/>
            </a:pPr>
            <a:r>
              <a:rPr lang="en-US" sz="1200" dirty="0" smtClean="0">
                <a:solidFill>
                  <a:schemeClr val="accent6">
                    <a:lumMod val="75000"/>
                  </a:schemeClr>
                </a:solidFill>
                <a:latin typeface="Franklin Gothic Book" panose="020B0503020102020204" pitchFamily="34" charset="0"/>
              </a:rPr>
              <a:t>Luis </a:t>
            </a:r>
            <a:r>
              <a:rPr lang="en-US" sz="1200" dirty="0">
                <a:solidFill>
                  <a:schemeClr val="accent6">
                    <a:lumMod val="75000"/>
                  </a:schemeClr>
                </a:solidFill>
                <a:latin typeface="Franklin Gothic Book" panose="020B0503020102020204" pitchFamily="34" charset="0"/>
              </a:rPr>
              <a:t>Garcia</a:t>
            </a:r>
          </a:p>
          <a:p>
            <a:pPr marL="1200150" lvl="2" indent="-285750">
              <a:buFont typeface="Arial" panose="020B0604020202020204" pitchFamily="34" charset="0"/>
              <a:buChar char="•"/>
            </a:pPr>
            <a:r>
              <a:rPr lang="en-US" sz="1200" dirty="0">
                <a:solidFill>
                  <a:schemeClr val="accent6">
                    <a:lumMod val="75000"/>
                  </a:schemeClr>
                </a:solidFill>
                <a:latin typeface="Franklin Gothic Book" panose="020B0503020102020204" pitchFamily="34" charset="0"/>
              </a:rPr>
              <a:t>Danielle Baeza</a:t>
            </a:r>
          </a:p>
        </p:txBody>
      </p:sp>
      <p:sp>
        <p:nvSpPr>
          <p:cNvPr id="4" name="Rectangle 3"/>
          <p:cNvSpPr/>
          <p:nvPr/>
        </p:nvSpPr>
        <p:spPr>
          <a:xfrm>
            <a:off x="3206387" y="2303014"/>
            <a:ext cx="2578826" cy="2677656"/>
          </a:xfrm>
          <a:prstGeom prst="rect">
            <a:avLst/>
          </a:prstGeom>
          <a:ln>
            <a:solidFill>
              <a:schemeClr val="accent6">
                <a:lumMod val="75000"/>
              </a:schemeClr>
            </a:solidFill>
          </a:ln>
        </p:spPr>
        <p:txBody>
          <a:bodyPr wrap="square">
            <a:spAutoFit/>
          </a:bodyPr>
          <a:lstStyle/>
          <a:p>
            <a:pPr algn="ctr"/>
            <a:r>
              <a:rPr lang="en-US" sz="1200" b="1" dirty="0">
                <a:solidFill>
                  <a:srgbClr val="4130BE"/>
                </a:solidFill>
                <a:latin typeface="Franklin Gothic Book" panose="020B0503020102020204" pitchFamily="34" charset="0"/>
              </a:rPr>
              <a:t>For questions on financial reporting and transaction processes</a:t>
            </a:r>
          </a:p>
          <a:p>
            <a:endParaRPr lang="en-US" sz="1200" dirty="0">
              <a:solidFill>
                <a:prstClr val="black"/>
              </a:solidFill>
              <a:latin typeface="Franklin Gothic Book" panose="020B0503020102020204" pitchFamily="34" charset="0"/>
            </a:endParaRPr>
          </a:p>
          <a:p>
            <a:endParaRPr lang="en-US" sz="1200" dirty="0">
              <a:solidFill>
                <a:prstClr val="black"/>
              </a:solidFill>
              <a:latin typeface="Franklin Gothic Book" panose="020B0503020102020204" pitchFamily="34" charset="0"/>
            </a:endParaRPr>
          </a:p>
          <a:p>
            <a:r>
              <a:rPr lang="en-US" sz="1200" dirty="0">
                <a:solidFill>
                  <a:srgbClr val="4130BE"/>
                </a:solidFill>
                <a:latin typeface="Franklin Gothic Book" panose="020B0503020102020204" pitchFamily="34" charset="0"/>
              </a:rPr>
              <a:t>Contact your accountant in contracts &amp; grants accounting – </a:t>
            </a:r>
            <a:r>
              <a:rPr lang="en-US" sz="1200" dirty="0">
                <a:solidFill>
                  <a:schemeClr val="accent6">
                    <a:lumMod val="75000"/>
                  </a:schemeClr>
                </a:solidFill>
                <a:latin typeface="Franklin Gothic Book" panose="020B0503020102020204" pitchFamily="34" charset="0"/>
                <a:hlinkClick r:id="rId4"/>
              </a:rPr>
              <a:t>cgstaff@utep.edu</a:t>
            </a:r>
            <a:r>
              <a:rPr lang="en-US" sz="1200" dirty="0">
                <a:solidFill>
                  <a:schemeClr val="accent6">
                    <a:lumMod val="75000"/>
                  </a:schemeClr>
                </a:solidFill>
                <a:latin typeface="Franklin Gothic Book" panose="020B0503020102020204" pitchFamily="34" charset="0"/>
              </a:rPr>
              <a:t>	</a:t>
            </a:r>
          </a:p>
          <a:p>
            <a:pPr marL="742950" lvl="1" indent="-285750">
              <a:buFont typeface="Arial" panose="020B0604020202020204" pitchFamily="34" charset="0"/>
              <a:buChar char="•"/>
            </a:pPr>
            <a:endParaRPr lang="en-US" sz="1200" dirty="0">
              <a:solidFill>
                <a:schemeClr val="accent6">
                  <a:lumMod val="75000"/>
                </a:schemeClr>
              </a:solidFill>
              <a:latin typeface="Franklin Gothic Book" panose="020B0503020102020204" pitchFamily="34" charset="0"/>
            </a:endParaRPr>
          </a:p>
          <a:p>
            <a:pPr marL="742950" lvl="1" indent="-285750">
              <a:buFont typeface="Arial" panose="020B0604020202020204" pitchFamily="34" charset="0"/>
              <a:buChar char="•"/>
            </a:pPr>
            <a:r>
              <a:rPr lang="en-US" sz="1200" dirty="0">
                <a:solidFill>
                  <a:schemeClr val="accent6">
                    <a:lumMod val="75000"/>
                  </a:schemeClr>
                </a:solidFill>
                <a:latin typeface="Franklin Gothic Book" panose="020B0503020102020204" pitchFamily="34" charset="0"/>
              </a:rPr>
              <a:t>Yesenia Castaneda</a:t>
            </a:r>
          </a:p>
          <a:p>
            <a:pPr marL="742950" lvl="1" indent="-285750">
              <a:buFont typeface="Arial" panose="020B0604020202020204" pitchFamily="34" charset="0"/>
              <a:buChar char="•"/>
            </a:pPr>
            <a:r>
              <a:rPr lang="en-US" sz="1200" dirty="0">
                <a:solidFill>
                  <a:schemeClr val="accent6">
                    <a:lumMod val="75000"/>
                  </a:schemeClr>
                </a:solidFill>
                <a:latin typeface="Franklin Gothic Book" panose="020B0503020102020204" pitchFamily="34" charset="0"/>
              </a:rPr>
              <a:t>Alejandra Chavez</a:t>
            </a:r>
          </a:p>
          <a:p>
            <a:pPr marL="742950" lvl="1" indent="-285750">
              <a:buFont typeface="Arial" panose="020B0604020202020204" pitchFamily="34" charset="0"/>
              <a:buChar char="•"/>
            </a:pPr>
            <a:r>
              <a:rPr lang="en-US" sz="1200" dirty="0">
                <a:solidFill>
                  <a:schemeClr val="accent6">
                    <a:lumMod val="75000"/>
                  </a:schemeClr>
                </a:solidFill>
                <a:latin typeface="Franklin Gothic Book" panose="020B0503020102020204" pitchFamily="34" charset="0"/>
              </a:rPr>
              <a:t>David Guerrero</a:t>
            </a:r>
          </a:p>
          <a:p>
            <a:pPr marL="742950" lvl="1" indent="-285750">
              <a:buFont typeface="Arial" panose="020B0604020202020204" pitchFamily="34" charset="0"/>
              <a:buChar char="•"/>
            </a:pPr>
            <a:r>
              <a:rPr lang="en-US" sz="1200" dirty="0">
                <a:solidFill>
                  <a:schemeClr val="accent6">
                    <a:lumMod val="75000"/>
                  </a:schemeClr>
                </a:solidFill>
                <a:latin typeface="Franklin Gothic Book" panose="020B0503020102020204" pitchFamily="34" charset="0"/>
              </a:rPr>
              <a:t>Liliana </a:t>
            </a:r>
            <a:r>
              <a:rPr lang="en-US" sz="1200" dirty="0" smtClean="0">
                <a:solidFill>
                  <a:schemeClr val="accent6">
                    <a:lumMod val="75000"/>
                  </a:schemeClr>
                </a:solidFill>
                <a:latin typeface="Franklin Gothic Book" panose="020B0503020102020204" pitchFamily="34" charset="0"/>
              </a:rPr>
              <a:t>Lara</a:t>
            </a:r>
          </a:p>
          <a:p>
            <a:pPr marL="742950" lvl="1" indent="-285750">
              <a:buFont typeface="Arial" panose="020B0604020202020204" pitchFamily="34" charset="0"/>
              <a:buChar char="•"/>
            </a:pPr>
            <a:r>
              <a:rPr lang="en-US" sz="1200" dirty="0">
                <a:solidFill>
                  <a:schemeClr val="accent6">
                    <a:lumMod val="75000"/>
                  </a:schemeClr>
                </a:solidFill>
                <a:latin typeface="Franklin Gothic Book" panose="020B0503020102020204" pitchFamily="34" charset="0"/>
              </a:rPr>
              <a:t>Jacob </a:t>
            </a:r>
            <a:r>
              <a:rPr lang="en-US" sz="1200" dirty="0" smtClean="0">
                <a:solidFill>
                  <a:schemeClr val="accent6">
                    <a:lumMod val="75000"/>
                  </a:schemeClr>
                </a:solidFill>
                <a:latin typeface="Franklin Gothic Book" panose="020B0503020102020204" pitchFamily="34" charset="0"/>
              </a:rPr>
              <a:t>Marquez</a:t>
            </a:r>
            <a:endParaRPr lang="en-US" sz="1200" dirty="0" smtClean="0">
              <a:solidFill>
                <a:schemeClr val="accent6">
                  <a:lumMod val="75000"/>
                </a:schemeClr>
              </a:solidFill>
              <a:latin typeface="Franklin Gothic Book" panose="020B0503020102020204" pitchFamily="34" charset="0"/>
            </a:endParaRPr>
          </a:p>
          <a:p>
            <a:pPr marL="742950" lvl="1" indent="-285750">
              <a:buFont typeface="Arial" panose="020B0604020202020204" pitchFamily="34" charset="0"/>
              <a:buChar char="•"/>
            </a:pPr>
            <a:r>
              <a:rPr lang="en-US" sz="1200" dirty="0" smtClean="0">
                <a:solidFill>
                  <a:schemeClr val="accent6">
                    <a:lumMod val="75000"/>
                  </a:schemeClr>
                </a:solidFill>
                <a:latin typeface="Franklin Gothic Book" panose="020B0503020102020204" pitchFamily="34" charset="0"/>
              </a:rPr>
              <a:t>Kevin Paz</a:t>
            </a:r>
            <a:endParaRPr lang="en-US" sz="1200" dirty="0">
              <a:solidFill>
                <a:schemeClr val="accent6">
                  <a:lumMod val="75000"/>
                </a:schemeClr>
              </a:solidFill>
              <a:latin typeface="Franklin Gothic Book" panose="020B0503020102020204" pitchFamily="34" charset="0"/>
            </a:endParaRPr>
          </a:p>
        </p:txBody>
      </p:sp>
      <p:sp>
        <p:nvSpPr>
          <p:cNvPr id="5" name="Rectangle 4"/>
          <p:cNvSpPr/>
          <p:nvPr/>
        </p:nvSpPr>
        <p:spPr>
          <a:xfrm>
            <a:off x="6104411" y="2298301"/>
            <a:ext cx="2590800" cy="2308324"/>
          </a:xfrm>
          <a:prstGeom prst="rect">
            <a:avLst/>
          </a:prstGeom>
          <a:ln>
            <a:solidFill>
              <a:schemeClr val="accent6">
                <a:lumMod val="75000"/>
              </a:schemeClr>
            </a:solidFill>
          </a:ln>
        </p:spPr>
        <p:txBody>
          <a:bodyPr wrap="square">
            <a:spAutoFit/>
          </a:bodyPr>
          <a:lstStyle/>
          <a:p>
            <a:pPr algn="ctr"/>
            <a:r>
              <a:rPr lang="en-US" sz="1200" b="1" dirty="0">
                <a:solidFill>
                  <a:srgbClr val="4130BE"/>
                </a:solidFill>
                <a:latin typeface="Franklin Gothic Book" panose="020B0503020102020204" pitchFamily="34" charset="0"/>
              </a:rPr>
              <a:t>For all other questions</a:t>
            </a:r>
          </a:p>
          <a:p>
            <a:endParaRPr lang="en-US" sz="1200" dirty="0">
              <a:solidFill>
                <a:srgbClr val="000033"/>
              </a:solidFill>
              <a:latin typeface="Franklin Gothic Book" panose="020B0503020102020204" pitchFamily="34" charset="0"/>
            </a:endParaRPr>
          </a:p>
          <a:p>
            <a:r>
              <a:rPr lang="en-US" sz="1200" dirty="0">
                <a:solidFill>
                  <a:srgbClr val="000033"/>
                </a:solidFill>
                <a:latin typeface="Franklin Gothic Book" panose="020B0503020102020204" pitchFamily="34" charset="0"/>
              </a:rPr>
              <a:t/>
            </a:r>
            <a:br>
              <a:rPr lang="en-US" sz="1200" dirty="0">
                <a:solidFill>
                  <a:srgbClr val="000033"/>
                </a:solidFill>
                <a:latin typeface="Franklin Gothic Book" panose="020B0503020102020204" pitchFamily="34" charset="0"/>
              </a:rPr>
            </a:br>
            <a:endParaRPr lang="en-US" sz="1200" dirty="0">
              <a:solidFill>
                <a:srgbClr val="000033"/>
              </a:solidFill>
              <a:latin typeface="Franklin Gothic Book" panose="020B0503020102020204" pitchFamily="34" charset="0"/>
            </a:endParaRPr>
          </a:p>
          <a:p>
            <a:r>
              <a:rPr lang="en-US" sz="1200" dirty="0" smtClean="0">
                <a:solidFill>
                  <a:srgbClr val="4130BE"/>
                </a:solidFill>
                <a:latin typeface="Franklin Gothic Book" panose="020B0503020102020204" pitchFamily="34" charset="0"/>
              </a:rPr>
              <a:t>Contact </a:t>
            </a:r>
            <a:r>
              <a:rPr lang="en-US" sz="1200" dirty="0">
                <a:solidFill>
                  <a:srgbClr val="4130BE"/>
                </a:solidFill>
                <a:latin typeface="Franklin Gothic Book" panose="020B0503020102020204" pitchFamily="34" charset="0"/>
              </a:rPr>
              <a:t>any accountant in the </a:t>
            </a:r>
            <a:r>
              <a:rPr lang="en-US" sz="1200" dirty="0" smtClean="0">
                <a:solidFill>
                  <a:srgbClr val="4130BE"/>
                </a:solidFill>
                <a:latin typeface="Franklin Gothic Book" panose="020B0503020102020204" pitchFamily="34" charset="0"/>
              </a:rPr>
              <a:t>Grants Support Center </a:t>
            </a:r>
            <a:r>
              <a:rPr lang="en-US" sz="1200" dirty="0">
                <a:solidFill>
                  <a:srgbClr val="4130BE"/>
                </a:solidFill>
                <a:latin typeface="Franklin Gothic Book" panose="020B0503020102020204" pitchFamily="34" charset="0"/>
              </a:rPr>
              <a:t>– </a:t>
            </a:r>
            <a:r>
              <a:rPr lang="en-US" sz="1200" dirty="0">
                <a:solidFill>
                  <a:srgbClr val="4130BE"/>
                </a:solidFill>
                <a:latin typeface="Franklin Gothic Book" panose="020B0503020102020204" pitchFamily="34" charset="0"/>
                <a:hlinkClick r:id="rId5"/>
              </a:rPr>
              <a:t>cgsc@utep.edu</a:t>
            </a:r>
            <a:r>
              <a:rPr lang="en-US" sz="1200" dirty="0">
                <a:solidFill>
                  <a:srgbClr val="4130BE"/>
                </a:solidFill>
                <a:latin typeface="Franklin Gothic Book" panose="020B0503020102020204" pitchFamily="34" charset="0"/>
              </a:rPr>
              <a:t>	</a:t>
            </a:r>
          </a:p>
          <a:p>
            <a:pPr marL="742950" lvl="1" indent="-285750">
              <a:buFont typeface="Arial" panose="020B0604020202020204" pitchFamily="34" charset="0"/>
              <a:buChar char="•"/>
            </a:pPr>
            <a:endParaRPr lang="en-US" sz="1200" dirty="0">
              <a:solidFill>
                <a:schemeClr val="accent6">
                  <a:lumMod val="75000"/>
                </a:schemeClr>
              </a:solidFill>
              <a:latin typeface="Franklin Gothic Book" panose="020B0503020102020204" pitchFamily="34" charset="0"/>
            </a:endParaRPr>
          </a:p>
          <a:p>
            <a:pPr marL="742950" lvl="1" indent="-285750">
              <a:buFont typeface="Arial" panose="020B0604020202020204" pitchFamily="34" charset="0"/>
              <a:buChar char="•"/>
            </a:pPr>
            <a:r>
              <a:rPr lang="en-US" sz="1200" dirty="0">
                <a:solidFill>
                  <a:schemeClr val="accent6">
                    <a:lumMod val="75000"/>
                  </a:schemeClr>
                </a:solidFill>
                <a:latin typeface="Franklin Gothic Book" panose="020B0503020102020204" pitchFamily="34" charset="0"/>
              </a:rPr>
              <a:t>Monica Rosskopf</a:t>
            </a:r>
          </a:p>
          <a:p>
            <a:pPr marL="742950" lvl="1" indent="-285750">
              <a:buFont typeface="Arial" panose="020B0604020202020204" pitchFamily="34" charset="0"/>
              <a:buChar char="•"/>
            </a:pPr>
            <a:r>
              <a:rPr lang="en-US" sz="1200" dirty="0" smtClean="0">
                <a:solidFill>
                  <a:schemeClr val="accent6">
                    <a:lumMod val="75000"/>
                  </a:schemeClr>
                </a:solidFill>
                <a:latin typeface="Franklin Gothic Book" panose="020B0503020102020204" pitchFamily="34" charset="0"/>
              </a:rPr>
              <a:t>Astrid </a:t>
            </a:r>
            <a:r>
              <a:rPr lang="en-US" sz="1200" dirty="0">
                <a:solidFill>
                  <a:schemeClr val="accent6">
                    <a:lumMod val="75000"/>
                  </a:schemeClr>
                </a:solidFill>
                <a:latin typeface="Franklin Gothic Book" panose="020B0503020102020204" pitchFamily="34" charset="0"/>
              </a:rPr>
              <a:t>Garcia Ramos</a:t>
            </a:r>
          </a:p>
          <a:p>
            <a:pPr marL="742950" lvl="1" indent="-285750">
              <a:buFont typeface="Arial" panose="020B0604020202020204" pitchFamily="34" charset="0"/>
              <a:buChar char="•"/>
            </a:pPr>
            <a:r>
              <a:rPr lang="en-US" sz="1200" dirty="0" smtClean="0">
                <a:solidFill>
                  <a:schemeClr val="accent6">
                    <a:lumMod val="75000"/>
                  </a:schemeClr>
                </a:solidFill>
                <a:latin typeface="Franklin Gothic Book" panose="020B0503020102020204" pitchFamily="34" charset="0"/>
              </a:rPr>
              <a:t>Veronica Portillo</a:t>
            </a:r>
          </a:p>
          <a:p>
            <a:pPr marL="742950" lvl="1" indent="-285750">
              <a:buFont typeface="Arial" panose="020B0604020202020204" pitchFamily="34" charset="0"/>
              <a:buChar char="•"/>
            </a:pPr>
            <a:r>
              <a:rPr lang="en-US" sz="1200" dirty="0" smtClean="0">
                <a:solidFill>
                  <a:schemeClr val="accent6">
                    <a:lumMod val="75000"/>
                  </a:schemeClr>
                </a:solidFill>
                <a:latin typeface="Franklin Gothic Book" panose="020B0503020102020204" pitchFamily="34" charset="0"/>
              </a:rPr>
              <a:t>Jesus </a:t>
            </a:r>
            <a:r>
              <a:rPr lang="en-US" sz="1200" dirty="0" smtClean="0">
                <a:solidFill>
                  <a:schemeClr val="accent6">
                    <a:lumMod val="75000"/>
                  </a:schemeClr>
                </a:solidFill>
                <a:latin typeface="Franklin Gothic Book" panose="020B0503020102020204" pitchFamily="34" charset="0"/>
              </a:rPr>
              <a:t>Fuentes</a:t>
            </a:r>
          </a:p>
          <a:p>
            <a:pPr marL="742950" lvl="1" indent="-285750">
              <a:buFont typeface="Arial" panose="020B0604020202020204" pitchFamily="34" charset="0"/>
              <a:buChar char="•"/>
            </a:pPr>
            <a:r>
              <a:rPr lang="en-US" sz="1200" dirty="0" smtClean="0">
                <a:solidFill>
                  <a:schemeClr val="accent6">
                    <a:lumMod val="75000"/>
                  </a:schemeClr>
                </a:solidFill>
                <a:latin typeface="Franklin Gothic Book" panose="020B0503020102020204" pitchFamily="34" charset="0"/>
              </a:rPr>
              <a:t>Andrea </a:t>
            </a:r>
            <a:r>
              <a:rPr lang="en-US" sz="1200" dirty="0" err="1" smtClean="0">
                <a:solidFill>
                  <a:schemeClr val="accent6">
                    <a:lumMod val="75000"/>
                  </a:schemeClr>
                </a:solidFill>
                <a:latin typeface="Franklin Gothic Book" panose="020B0503020102020204" pitchFamily="34" charset="0"/>
              </a:rPr>
              <a:t>Alvara</a:t>
            </a:r>
            <a:r>
              <a:rPr lang="en-US" sz="1200" smtClean="0">
                <a:solidFill>
                  <a:schemeClr val="accent6">
                    <a:lumMod val="75000"/>
                  </a:schemeClr>
                </a:solidFill>
                <a:latin typeface="Franklin Gothic Book" panose="020B0503020102020204" pitchFamily="34" charset="0"/>
              </a:rPr>
              <a:t> </a:t>
            </a:r>
            <a:endParaRPr lang="en-US" dirty="0">
              <a:solidFill>
                <a:schemeClr val="accent6">
                  <a:lumMod val="75000"/>
                </a:schemeClr>
              </a:solidFill>
              <a:latin typeface="Franklin Gothic Book" panose="020B0503020102020204" pitchFamily="34" charset="0"/>
            </a:endParaRPr>
          </a:p>
        </p:txBody>
      </p:sp>
      <p:sp>
        <p:nvSpPr>
          <p:cNvPr id="7" name="TextBox 6"/>
          <p:cNvSpPr txBox="1"/>
          <p:nvPr/>
        </p:nvSpPr>
        <p:spPr>
          <a:xfrm>
            <a:off x="2982476" y="654650"/>
            <a:ext cx="3451028" cy="800219"/>
          </a:xfrm>
          <a:prstGeom prst="rect">
            <a:avLst/>
          </a:prstGeom>
          <a:noFill/>
          <a:ln w="38100">
            <a:solidFill>
              <a:schemeClr val="accent6">
                <a:lumMod val="75000"/>
              </a:schemeClr>
            </a:solidFill>
          </a:ln>
        </p:spPr>
        <p:txBody>
          <a:bodyPr wrap="square" rtlCol="0">
            <a:spAutoFit/>
          </a:bodyPr>
          <a:lstStyle/>
          <a:p>
            <a:pPr algn="ctr"/>
            <a:r>
              <a:rPr lang="en-US" sz="3600" dirty="0" smtClean="0">
                <a:solidFill>
                  <a:schemeClr val="accent6">
                    <a:lumMod val="75000"/>
                  </a:schemeClr>
                </a:solidFill>
                <a:latin typeface="Franklin Gothic Book" panose="020B0503020102020204" pitchFamily="34" charset="0"/>
              </a:rPr>
              <a:t>ORSP</a:t>
            </a:r>
            <a:br>
              <a:rPr lang="en-US" sz="3600" dirty="0" smtClean="0">
                <a:solidFill>
                  <a:schemeClr val="accent6">
                    <a:lumMod val="75000"/>
                  </a:schemeClr>
                </a:solidFill>
                <a:latin typeface="Franklin Gothic Book" panose="020B0503020102020204" pitchFamily="34" charset="0"/>
              </a:rPr>
            </a:br>
            <a:r>
              <a:rPr lang="en-US" sz="1000" dirty="0" smtClean="0">
                <a:solidFill>
                  <a:schemeClr val="accent6">
                    <a:lumMod val="75000"/>
                  </a:schemeClr>
                </a:solidFill>
                <a:latin typeface="Franklin Gothic Book" panose="020B0503020102020204" pitchFamily="34" charset="0"/>
              </a:rPr>
              <a:t>Family Tree</a:t>
            </a:r>
            <a:endParaRPr lang="en-US" sz="1000" dirty="0">
              <a:solidFill>
                <a:schemeClr val="accent6">
                  <a:lumMod val="75000"/>
                </a:schemeClr>
              </a:solidFill>
              <a:latin typeface="Franklin Gothic Book" panose="020B0503020102020204" pitchFamily="34" charset="0"/>
            </a:endParaRPr>
          </a:p>
        </p:txBody>
      </p:sp>
      <p:cxnSp>
        <p:nvCxnSpPr>
          <p:cNvPr id="9" name="Straight Arrow Connector 8"/>
          <p:cNvCxnSpPr/>
          <p:nvPr/>
        </p:nvCxnSpPr>
        <p:spPr>
          <a:xfrm flipH="1">
            <a:off x="2555147" y="1471261"/>
            <a:ext cx="914400" cy="7588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a:off x="4648200" y="1444198"/>
            <a:ext cx="0" cy="7588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p:cNvCxnSpPr/>
          <p:nvPr/>
        </p:nvCxnSpPr>
        <p:spPr>
          <a:xfrm>
            <a:off x="5978361" y="1465705"/>
            <a:ext cx="747355" cy="7588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a:xfrm>
            <a:off x="3012347" y="3810000"/>
            <a:ext cx="194040"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5785213" y="3810000"/>
            <a:ext cx="319198" cy="0"/>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15149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381000" y="0"/>
            <a:ext cx="8763000" cy="685800"/>
          </a:xfrm>
          <a:prstGeom prst="rect">
            <a:avLst/>
          </a:prstGeom>
        </p:spPr>
        <p:txBody>
          <a:bodyPr vert="horz" lIns="91440" tIns="45720" rIns="91440" bIns="45720" rtlCol="0" anchor="ctr">
            <a:noAutofit/>
          </a:bodyPr>
          <a:lstStyle/>
          <a:p>
            <a:pPr lvl="0">
              <a:spcBef>
                <a:spcPct val="0"/>
              </a:spcBef>
              <a:defRPr/>
            </a:pPr>
            <a:endParaRPr kumimoji="0" lang="en-US" sz="240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sp>
        <p:nvSpPr>
          <p:cNvPr id="2" name="TextBox 1"/>
          <p:cNvSpPr txBox="1"/>
          <p:nvPr/>
        </p:nvSpPr>
        <p:spPr>
          <a:xfrm>
            <a:off x="2401993" y="1066800"/>
            <a:ext cx="4187613" cy="646331"/>
          </a:xfrm>
          <a:prstGeom prst="rect">
            <a:avLst/>
          </a:prstGeom>
          <a:noFill/>
        </p:spPr>
        <p:txBody>
          <a:bodyPr wrap="square" rtlCol="0">
            <a:spAutoFit/>
          </a:bodyPr>
          <a:lstStyle/>
          <a:p>
            <a:pPr algn="ctr"/>
            <a:r>
              <a:rPr lang="en-US" sz="3600" dirty="0" smtClean="0">
                <a:solidFill>
                  <a:srgbClr val="4130BE"/>
                </a:solidFill>
                <a:latin typeface="Franklin Gothic Book" panose="020B0503020102020204" pitchFamily="34" charset="0"/>
              </a:rPr>
              <a:t>Questions?</a:t>
            </a:r>
            <a:endParaRPr lang="en-US" sz="3600" dirty="0">
              <a:solidFill>
                <a:srgbClr val="4130BE"/>
              </a:solidFill>
              <a:latin typeface="Franklin Gothic Book" panose="020B0503020102020204" pitchFamily="34" charset="0"/>
            </a:endParaRPr>
          </a:p>
        </p:txBody>
      </p:sp>
      <p:sp>
        <p:nvSpPr>
          <p:cNvPr id="3" name="TextBox 2"/>
          <p:cNvSpPr txBox="1"/>
          <p:nvPr/>
        </p:nvSpPr>
        <p:spPr>
          <a:xfrm>
            <a:off x="304800" y="4227731"/>
            <a:ext cx="8229600" cy="1477328"/>
          </a:xfrm>
          <a:prstGeom prst="rect">
            <a:avLst/>
          </a:prstGeom>
          <a:noFill/>
        </p:spPr>
        <p:txBody>
          <a:bodyPr wrap="square" rtlCol="0">
            <a:spAutoFit/>
          </a:bodyPr>
          <a:lstStyle/>
          <a:p>
            <a:pPr algn="ctr"/>
            <a:r>
              <a:rPr lang="en-US" b="1" dirty="0" smtClean="0">
                <a:solidFill>
                  <a:srgbClr val="4130BE"/>
                </a:solidFill>
                <a:latin typeface="Franklin Gothic Book" panose="020B0503020102020204" pitchFamily="34" charset="0"/>
              </a:rPr>
              <a:t>This presentation will be provided via email to all attendance</a:t>
            </a:r>
          </a:p>
          <a:p>
            <a:pPr algn="ctr"/>
            <a:r>
              <a:rPr lang="en-US" b="1" dirty="0" smtClean="0">
                <a:solidFill>
                  <a:srgbClr val="4130BE"/>
                </a:solidFill>
                <a:latin typeface="Franklin Gothic Book" panose="020B0503020102020204" pitchFamily="34" charset="0"/>
              </a:rPr>
              <a:t>Please sign for your training certificate</a:t>
            </a:r>
          </a:p>
          <a:p>
            <a:pPr algn="ctr"/>
            <a:endParaRPr lang="en-US" b="1" dirty="0" smtClean="0">
              <a:solidFill>
                <a:srgbClr val="4130BE"/>
              </a:solidFill>
              <a:latin typeface="Franklin Gothic Book" panose="020B0503020102020204" pitchFamily="34" charset="0"/>
            </a:endParaRPr>
          </a:p>
          <a:p>
            <a:pPr algn="ctr"/>
            <a:r>
              <a:rPr lang="en-US" b="1" dirty="0" smtClean="0">
                <a:solidFill>
                  <a:schemeClr val="accent6">
                    <a:lumMod val="75000"/>
                  </a:schemeClr>
                </a:solidFill>
                <a:latin typeface="Franklin Gothic Book" panose="020B0503020102020204" pitchFamily="34" charset="0"/>
              </a:rPr>
              <a:t>Please don’t forget to complete the evaluation so we may continue providing accurate and relevant training</a:t>
            </a:r>
          </a:p>
        </p:txBody>
      </p:sp>
      <p:sp>
        <p:nvSpPr>
          <p:cNvPr id="4" name="TextBox 3"/>
          <p:cNvSpPr txBox="1"/>
          <p:nvPr/>
        </p:nvSpPr>
        <p:spPr>
          <a:xfrm>
            <a:off x="2209800" y="152400"/>
            <a:ext cx="4572000" cy="461665"/>
          </a:xfrm>
          <a:prstGeom prst="rect">
            <a:avLst/>
          </a:prstGeom>
          <a:noFill/>
        </p:spPr>
        <p:txBody>
          <a:bodyPr wrap="square" rtlCol="0">
            <a:spAutoFit/>
          </a:bodyPr>
          <a:lstStyle/>
          <a:p>
            <a:pPr algn="ctr"/>
            <a:r>
              <a:rPr lang="en-US" sz="2400" b="1" dirty="0" smtClean="0">
                <a:latin typeface="Georgia" panose="02040502050405020303" pitchFamily="18" charset="0"/>
              </a:rPr>
              <a:t>Thank you!</a:t>
            </a:r>
            <a:endParaRPr lang="en-US" sz="2400" b="1" dirty="0">
              <a:latin typeface="Georgia" panose="02040502050405020303" pitchFamily="18" charset="0"/>
            </a:endParaRPr>
          </a:p>
        </p:txBody>
      </p:sp>
      <p:pic>
        <p:nvPicPr>
          <p:cNvPr id="5" name="Picture 4"/>
          <p:cNvPicPr>
            <a:picLocks noChangeAspect="1"/>
          </p:cNvPicPr>
          <p:nvPr/>
        </p:nvPicPr>
        <p:blipFill>
          <a:blip r:embed="rId3"/>
          <a:stretch>
            <a:fillRect/>
          </a:stretch>
        </p:blipFill>
        <p:spPr>
          <a:xfrm>
            <a:off x="3124200" y="1713130"/>
            <a:ext cx="2590800" cy="2442865"/>
          </a:xfrm>
          <a:prstGeom prst="rect">
            <a:avLst/>
          </a:prstGeom>
        </p:spPr>
      </p:pic>
    </p:spTree>
    <p:extLst>
      <p:ext uri="{BB962C8B-B14F-4D97-AF65-F5344CB8AC3E}">
        <p14:creationId xmlns:p14="http://schemas.microsoft.com/office/powerpoint/2010/main" val="334558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381000" y="0"/>
            <a:ext cx="8763000" cy="685800"/>
          </a:xfrm>
          <a:prstGeom prst="rect">
            <a:avLst/>
          </a:prstGeom>
        </p:spPr>
        <p:txBody>
          <a:bodyPr vert="horz" lIns="91440" tIns="45720" rIns="91440" bIns="45720" rtlCol="0" anchor="ctr">
            <a:noAutofit/>
          </a:bodyPr>
          <a:lstStyle/>
          <a:p>
            <a:pPr lvl="0" algn="ctr">
              <a:spcBef>
                <a:spcPct val="0"/>
              </a:spcBef>
              <a:defRPr/>
            </a:pPr>
            <a:r>
              <a:rPr lang="en-US" sz="2400" b="1" dirty="0" smtClean="0">
                <a:latin typeface="Georgia"/>
                <a:cs typeface="Georgia"/>
              </a:rPr>
              <a:t>Basic Terminology</a:t>
            </a:r>
            <a:endParaRPr kumimoji="0" lang="en-US" sz="2400" b="1"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sp>
        <p:nvSpPr>
          <p:cNvPr id="3" name="Content Placeholder 2"/>
          <p:cNvSpPr>
            <a:spLocks noGrp="1"/>
          </p:cNvSpPr>
          <p:nvPr>
            <p:ph idx="1"/>
          </p:nvPr>
        </p:nvSpPr>
        <p:spPr>
          <a:xfrm>
            <a:off x="304800" y="685800"/>
            <a:ext cx="8229600" cy="5257800"/>
          </a:xfrm>
        </p:spPr>
        <p:txBody>
          <a:bodyPr>
            <a:normAutofit fontScale="92500" lnSpcReduction="10000"/>
          </a:bodyPr>
          <a:lstStyle/>
          <a:p>
            <a:pPr lvl="0"/>
            <a:r>
              <a:rPr lang="en-US" sz="1300" b="1" u="sng" dirty="0">
                <a:solidFill>
                  <a:schemeClr val="accent6">
                    <a:lumMod val="75000"/>
                  </a:schemeClr>
                </a:solidFill>
                <a:latin typeface="Franklin Gothic Book" panose="020B0503020102020204" pitchFamily="34" charset="0"/>
              </a:rPr>
              <a:t>NOA</a:t>
            </a:r>
            <a:r>
              <a:rPr lang="en-US" sz="1300" dirty="0">
                <a:solidFill>
                  <a:srgbClr val="4130BE"/>
                </a:solidFill>
                <a:latin typeface="Franklin Gothic Book" panose="020B0503020102020204" pitchFamily="34" charset="0"/>
              </a:rPr>
              <a:t> – Notice of Grant </a:t>
            </a:r>
            <a:r>
              <a:rPr lang="en-US" sz="1300" dirty="0" smtClean="0">
                <a:solidFill>
                  <a:srgbClr val="4130BE"/>
                </a:solidFill>
                <a:latin typeface="Franklin Gothic Book" panose="020B0503020102020204" pitchFamily="34" charset="0"/>
              </a:rPr>
              <a:t>Award</a:t>
            </a:r>
          </a:p>
          <a:p>
            <a:pPr lvl="0"/>
            <a:endParaRPr lang="en-US" sz="1300" dirty="0">
              <a:solidFill>
                <a:srgbClr val="4130BE"/>
              </a:solidFill>
              <a:latin typeface="Franklin Gothic Book" panose="020B0503020102020204" pitchFamily="34" charset="0"/>
            </a:endParaRPr>
          </a:p>
          <a:p>
            <a:pPr lvl="0"/>
            <a:r>
              <a:rPr lang="en-US" sz="1300" b="1" u="sng" dirty="0">
                <a:solidFill>
                  <a:schemeClr val="accent6">
                    <a:lumMod val="75000"/>
                  </a:schemeClr>
                </a:solidFill>
                <a:latin typeface="Franklin Gothic Book" panose="020B0503020102020204" pitchFamily="34" charset="0"/>
              </a:rPr>
              <a:t>IAP</a:t>
            </a:r>
            <a:r>
              <a:rPr lang="en-US" sz="1300" dirty="0">
                <a:solidFill>
                  <a:schemeClr val="accent6">
                    <a:lumMod val="75000"/>
                  </a:schemeClr>
                </a:solidFill>
                <a:latin typeface="Franklin Gothic Book" panose="020B0503020102020204" pitchFamily="34" charset="0"/>
              </a:rPr>
              <a:t> </a:t>
            </a:r>
            <a:r>
              <a:rPr lang="en-US" sz="1300" dirty="0">
                <a:solidFill>
                  <a:srgbClr val="4130BE"/>
                </a:solidFill>
                <a:latin typeface="Franklin Gothic Book" panose="020B0503020102020204" pitchFamily="34" charset="0"/>
              </a:rPr>
              <a:t>– Interim Approval Process (ex. Position Fund Change form, Budget Transfer form, etc</a:t>
            </a:r>
            <a:r>
              <a:rPr lang="en-US" sz="1300" dirty="0" smtClean="0">
                <a:solidFill>
                  <a:srgbClr val="4130BE"/>
                </a:solidFill>
                <a:latin typeface="Franklin Gothic Book" panose="020B0503020102020204" pitchFamily="34" charset="0"/>
              </a:rPr>
              <a:t>.)</a:t>
            </a:r>
          </a:p>
          <a:p>
            <a:pPr lvl="0"/>
            <a:endParaRPr lang="en-US" sz="1300" dirty="0">
              <a:solidFill>
                <a:srgbClr val="4130BE"/>
              </a:solidFill>
              <a:latin typeface="Franklin Gothic Book" panose="020B0503020102020204" pitchFamily="34" charset="0"/>
            </a:endParaRPr>
          </a:p>
          <a:p>
            <a:pPr lvl="0"/>
            <a:r>
              <a:rPr lang="en-US" sz="1300" b="1" u="sng" dirty="0">
                <a:solidFill>
                  <a:schemeClr val="accent6">
                    <a:lumMod val="75000"/>
                  </a:schemeClr>
                </a:solidFill>
                <a:latin typeface="Franklin Gothic Book" panose="020B0503020102020204" pitchFamily="34" charset="0"/>
              </a:rPr>
              <a:t>PI</a:t>
            </a:r>
            <a:r>
              <a:rPr lang="en-US" sz="1300" dirty="0">
                <a:solidFill>
                  <a:srgbClr val="4130BE"/>
                </a:solidFill>
                <a:latin typeface="Franklin Gothic Book" panose="020B0503020102020204" pitchFamily="34" charset="0"/>
              </a:rPr>
              <a:t> – Principle Investigator of a sponsored </a:t>
            </a:r>
            <a:r>
              <a:rPr lang="en-US" sz="1300" dirty="0" smtClean="0">
                <a:solidFill>
                  <a:srgbClr val="4130BE"/>
                </a:solidFill>
                <a:latin typeface="Franklin Gothic Book" panose="020B0503020102020204" pitchFamily="34" charset="0"/>
              </a:rPr>
              <a:t>project</a:t>
            </a:r>
          </a:p>
          <a:p>
            <a:pPr lvl="0"/>
            <a:endParaRPr lang="en-US" sz="1300" dirty="0">
              <a:solidFill>
                <a:srgbClr val="4130BE"/>
              </a:solidFill>
              <a:latin typeface="Franklin Gothic Book" panose="020B0503020102020204" pitchFamily="34" charset="0"/>
            </a:endParaRPr>
          </a:p>
          <a:p>
            <a:pPr lvl="0"/>
            <a:r>
              <a:rPr lang="en-US" sz="1300" b="1" u="sng" dirty="0">
                <a:solidFill>
                  <a:schemeClr val="accent6">
                    <a:lumMod val="75000"/>
                  </a:schemeClr>
                </a:solidFill>
                <a:latin typeface="Franklin Gothic Book" panose="020B0503020102020204" pitchFamily="34" charset="0"/>
              </a:rPr>
              <a:t>Project ID </a:t>
            </a:r>
            <a:r>
              <a:rPr lang="en-US" sz="1300" dirty="0">
                <a:solidFill>
                  <a:srgbClr val="4130BE"/>
                </a:solidFill>
                <a:latin typeface="Franklin Gothic Book" panose="020B0503020102020204" pitchFamily="34" charset="0"/>
              </a:rPr>
              <a:t>– Name for grant accounts (cost centers usually are not grant related</a:t>
            </a:r>
            <a:r>
              <a:rPr lang="en-US" sz="1300" dirty="0" smtClean="0">
                <a:solidFill>
                  <a:srgbClr val="4130BE"/>
                </a:solidFill>
                <a:latin typeface="Franklin Gothic Book" panose="020B0503020102020204" pitchFamily="34" charset="0"/>
              </a:rPr>
              <a:t>)</a:t>
            </a:r>
          </a:p>
          <a:p>
            <a:pPr lvl="0"/>
            <a:endParaRPr lang="en-US" sz="1300" dirty="0">
              <a:solidFill>
                <a:srgbClr val="4130BE"/>
              </a:solidFill>
              <a:latin typeface="Franklin Gothic Book" panose="020B0503020102020204" pitchFamily="34" charset="0"/>
            </a:endParaRPr>
          </a:p>
          <a:p>
            <a:pPr lvl="0"/>
            <a:r>
              <a:rPr lang="en-US" sz="1300" b="1" u="sng" dirty="0">
                <a:solidFill>
                  <a:schemeClr val="accent6">
                    <a:lumMod val="75000"/>
                  </a:schemeClr>
                </a:solidFill>
                <a:latin typeface="Franklin Gothic Book" panose="020B0503020102020204" pitchFamily="34" charset="0"/>
              </a:rPr>
              <a:t>PIC </a:t>
            </a:r>
            <a:r>
              <a:rPr lang="en-US" sz="1300" b="1" u="sng" dirty="0">
                <a:solidFill>
                  <a:srgbClr val="4130BE"/>
                </a:solidFill>
                <a:latin typeface="Franklin Gothic Book" panose="020B0503020102020204" pitchFamily="34" charset="0"/>
              </a:rPr>
              <a:t>– </a:t>
            </a:r>
            <a:r>
              <a:rPr lang="en-US" sz="1300" dirty="0">
                <a:solidFill>
                  <a:srgbClr val="4130BE"/>
                </a:solidFill>
                <a:latin typeface="Franklin Gothic Book" panose="020B0503020102020204" pitchFamily="34" charset="0"/>
              </a:rPr>
              <a:t>VPR built software application that draws project information from PeopleSoft tables to show most relevant project information in one </a:t>
            </a:r>
            <a:r>
              <a:rPr lang="en-US" sz="1300" dirty="0" smtClean="0">
                <a:solidFill>
                  <a:srgbClr val="4130BE"/>
                </a:solidFill>
                <a:latin typeface="Franklin Gothic Book" panose="020B0503020102020204" pitchFamily="34" charset="0"/>
              </a:rPr>
              <a:t>screen</a:t>
            </a:r>
          </a:p>
          <a:p>
            <a:pPr lvl="0"/>
            <a:endParaRPr lang="en-US" sz="1300" b="1" u="sng" dirty="0">
              <a:solidFill>
                <a:srgbClr val="4130BE"/>
              </a:solidFill>
              <a:latin typeface="Franklin Gothic Book" panose="020B0503020102020204" pitchFamily="34" charset="0"/>
            </a:endParaRPr>
          </a:p>
          <a:p>
            <a:pPr lvl="0"/>
            <a:r>
              <a:rPr lang="en-US" sz="1300" b="1" u="sng" dirty="0">
                <a:solidFill>
                  <a:schemeClr val="accent6">
                    <a:lumMod val="75000"/>
                  </a:schemeClr>
                </a:solidFill>
                <a:latin typeface="Franklin Gothic Book" panose="020B0503020102020204" pitchFamily="34" charset="0"/>
              </a:rPr>
              <a:t>Overdraft</a:t>
            </a:r>
            <a:r>
              <a:rPr lang="en-US" sz="1300" dirty="0">
                <a:solidFill>
                  <a:schemeClr val="accent6">
                    <a:lumMod val="75000"/>
                  </a:schemeClr>
                </a:solidFill>
                <a:latin typeface="Franklin Gothic Book" panose="020B0503020102020204" pitchFamily="34" charset="0"/>
              </a:rPr>
              <a:t> </a:t>
            </a:r>
            <a:r>
              <a:rPr lang="en-US" sz="1300" dirty="0">
                <a:solidFill>
                  <a:srgbClr val="4130BE"/>
                </a:solidFill>
                <a:latin typeface="Franklin Gothic Book" panose="020B0503020102020204" pitchFamily="34" charset="0"/>
              </a:rPr>
              <a:t>– negative available free balance in </a:t>
            </a:r>
            <a:r>
              <a:rPr lang="en-US" sz="1300" dirty="0" smtClean="0">
                <a:solidFill>
                  <a:srgbClr val="4130BE"/>
                </a:solidFill>
                <a:latin typeface="Franklin Gothic Book" panose="020B0503020102020204" pitchFamily="34" charset="0"/>
              </a:rPr>
              <a:t>project</a:t>
            </a:r>
          </a:p>
          <a:p>
            <a:pPr lvl="0"/>
            <a:endParaRPr lang="en-US" sz="1300" dirty="0">
              <a:solidFill>
                <a:srgbClr val="4130BE"/>
              </a:solidFill>
              <a:latin typeface="Franklin Gothic Book" panose="020B0503020102020204" pitchFamily="34" charset="0"/>
            </a:endParaRPr>
          </a:p>
          <a:p>
            <a:pPr lvl="0"/>
            <a:r>
              <a:rPr lang="en-US" sz="1300" b="1" u="sng" dirty="0">
                <a:solidFill>
                  <a:schemeClr val="accent6">
                    <a:lumMod val="75000"/>
                  </a:schemeClr>
                </a:solidFill>
                <a:latin typeface="Franklin Gothic Book" panose="020B0503020102020204" pitchFamily="34" charset="0"/>
              </a:rPr>
              <a:t>Budget Account </a:t>
            </a:r>
            <a:r>
              <a:rPr lang="en-US" sz="1300" dirty="0">
                <a:solidFill>
                  <a:srgbClr val="4130BE"/>
                </a:solidFill>
                <a:latin typeface="Franklin Gothic Book" panose="020B0503020102020204" pitchFamily="34" charset="0"/>
              </a:rPr>
              <a:t>– spending category in your project (ex. G6010, G6140, G6170</a:t>
            </a:r>
            <a:r>
              <a:rPr lang="en-US" sz="1300" dirty="0" smtClean="0">
                <a:solidFill>
                  <a:srgbClr val="4130BE"/>
                </a:solidFill>
                <a:latin typeface="Franklin Gothic Book" panose="020B0503020102020204" pitchFamily="34" charset="0"/>
              </a:rPr>
              <a:t>)</a:t>
            </a:r>
          </a:p>
          <a:p>
            <a:pPr lvl="0"/>
            <a:endParaRPr lang="en-US" sz="1300" dirty="0">
              <a:solidFill>
                <a:srgbClr val="4130BE"/>
              </a:solidFill>
              <a:latin typeface="Franklin Gothic Book" panose="020B0503020102020204" pitchFamily="34" charset="0"/>
            </a:endParaRPr>
          </a:p>
          <a:p>
            <a:pPr lvl="0"/>
            <a:r>
              <a:rPr lang="en-US" sz="1300" b="1" u="sng" dirty="0">
                <a:solidFill>
                  <a:schemeClr val="accent6">
                    <a:lumMod val="75000"/>
                  </a:schemeClr>
                </a:solidFill>
                <a:latin typeface="Franklin Gothic Book" panose="020B0503020102020204" pitchFamily="34" charset="0"/>
              </a:rPr>
              <a:t>Expense Account </a:t>
            </a:r>
            <a:r>
              <a:rPr lang="en-US" sz="1300" dirty="0">
                <a:solidFill>
                  <a:srgbClr val="4130BE"/>
                </a:solidFill>
                <a:latin typeface="Franklin Gothic Book" panose="020B0503020102020204" pitchFamily="34" charset="0"/>
              </a:rPr>
              <a:t>– five digit account used to identify the type of expense being charged (ex. Lodging, meal per diem, non-office supplies</a:t>
            </a:r>
            <a:r>
              <a:rPr lang="en-US" sz="1300" dirty="0" smtClean="0">
                <a:solidFill>
                  <a:srgbClr val="4130BE"/>
                </a:solidFill>
                <a:latin typeface="Franklin Gothic Book" panose="020B0503020102020204" pitchFamily="34" charset="0"/>
              </a:rPr>
              <a:t>)</a:t>
            </a:r>
          </a:p>
          <a:p>
            <a:pPr lvl="0"/>
            <a:endParaRPr lang="en-US" sz="1300" dirty="0">
              <a:solidFill>
                <a:schemeClr val="accent6">
                  <a:lumMod val="75000"/>
                </a:schemeClr>
              </a:solidFill>
              <a:latin typeface="Franklin Gothic Book" panose="020B0503020102020204" pitchFamily="34" charset="0"/>
            </a:endParaRPr>
          </a:p>
          <a:p>
            <a:pPr lvl="0"/>
            <a:r>
              <a:rPr lang="en-US" sz="1300" b="1" u="sng" dirty="0">
                <a:solidFill>
                  <a:schemeClr val="accent6">
                    <a:lumMod val="75000"/>
                  </a:schemeClr>
                </a:solidFill>
                <a:latin typeface="Franklin Gothic Book" panose="020B0503020102020204" pitchFamily="34" charset="0"/>
              </a:rPr>
              <a:t>Encumbrance</a:t>
            </a:r>
            <a:r>
              <a:rPr lang="en-US" sz="1300" dirty="0">
                <a:solidFill>
                  <a:schemeClr val="accent6">
                    <a:lumMod val="75000"/>
                  </a:schemeClr>
                </a:solidFill>
                <a:latin typeface="Franklin Gothic Book" panose="020B0503020102020204" pitchFamily="34" charset="0"/>
              </a:rPr>
              <a:t> </a:t>
            </a:r>
            <a:r>
              <a:rPr lang="en-US" sz="1300" dirty="0">
                <a:solidFill>
                  <a:srgbClr val="4130BE"/>
                </a:solidFill>
                <a:latin typeface="Franklin Gothic Book" panose="020B0503020102020204" pitchFamily="34" charset="0"/>
              </a:rPr>
              <a:t>– budget/funds set aside to pay for an expense that will be charged at a later date (ex. Salaries, purchase orders, travel authorizations</a:t>
            </a:r>
            <a:r>
              <a:rPr lang="en-US" sz="1300" dirty="0" smtClean="0">
                <a:solidFill>
                  <a:srgbClr val="4130BE"/>
                </a:solidFill>
                <a:latin typeface="Franklin Gothic Book" panose="020B0503020102020204" pitchFamily="34" charset="0"/>
              </a:rPr>
              <a:t>)</a:t>
            </a:r>
          </a:p>
          <a:p>
            <a:pPr lvl="0"/>
            <a:endParaRPr lang="en-US" sz="1300" dirty="0">
              <a:solidFill>
                <a:srgbClr val="4130BE"/>
              </a:solidFill>
              <a:latin typeface="Franklin Gothic Book" panose="020B0503020102020204" pitchFamily="34" charset="0"/>
            </a:endParaRPr>
          </a:p>
          <a:p>
            <a:pPr lvl="0"/>
            <a:r>
              <a:rPr lang="en-US" sz="1300" b="1" u="sng" dirty="0">
                <a:solidFill>
                  <a:schemeClr val="accent6">
                    <a:lumMod val="75000"/>
                  </a:schemeClr>
                </a:solidFill>
                <a:latin typeface="Franklin Gothic Book" panose="020B0503020102020204" pitchFamily="34" charset="0"/>
              </a:rPr>
              <a:t>F&amp;A</a:t>
            </a:r>
            <a:r>
              <a:rPr lang="en-US" sz="1300" dirty="0">
                <a:solidFill>
                  <a:srgbClr val="4130BE"/>
                </a:solidFill>
                <a:latin typeface="Franklin Gothic Book" panose="020B0503020102020204" pitchFamily="34" charset="0"/>
              </a:rPr>
              <a:t> – Facility and Administration (Overhead) (G6250) charged to many budget accounts needed to operate UTEP’s facilities and administrative costs </a:t>
            </a:r>
            <a:endParaRPr lang="en-US" sz="1300" dirty="0" smtClean="0">
              <a:solidFill>
                <a:srgbClr val="4130BE"/>
              </a:solidFill>
              <a:latin typeface="Franklin Gothic Book" panose="020B0503020102020204" pitchFamily="34" charset="0"/>
            </a:endParaRPr>
          </a:p>
          <a:p>
            <a:pPr lvl="0"/>
            <a:endParaRPr lang="en-US" sz="1300" dirty="0">
              <a:solidFill>
                <a:schemeClr val="accent6">
                  <a:lumMod val="75000"/>
                </a:schemeClr>
              </a:solidFill>
              <a:latin typeface="Franklin Gothic Book" panose="020B0503020102020204" pitchFamily="34" charset="0"/>
            </a:endParaRPr>
          </a:p>
          <a:p>
            <a:pPr lvl="0"/>
            <a:r>
              <a:rPr lang="en-US" sz="1300" b="1" u="sng" dirty="0">
                <a:solidFill>
                  <a:schemeClr val="accent6">
                    <a:lumMod val="75000"/>
                  </a:schemeClr>
                </a:solidFill>
                <a:latin typeface="Franklin Gothic Book" panose="020B0503020102020204" pitchFamily="34" charset="0"/>
              </a:rPr>
              <a:t>Fringe </a:t>
            </a:r>
            <a:r>
              <a:rPr lang="en-US" sz="1300" dirty="0">
                <a:solidFill>
                  <a:srgbClr val="4130BE"/>
                </a:solidFill>
                <a:latin typeface="Franklin Gothic Book" panose="020B0503020102020204" pitchFamily="34" charset="0"/>
              </a:rPr>
              <a:t>– G6050 includes </a:t>
            </a:r>
            <a:r>
              <a:rPr lang="en-US" sz="1300" b="1" dirty="0">
                <a:solidFill>
                  <a:srgbClr val="4130BE"/>
                </a:solidFill>
                <a:latin typeface="Franklin Gothic Book" panose="020B0503020102020204" pitchFamily="34" charset="0"/>
              </a:rPr>
              <a:t>the University’s portion </a:t>
            </a:r>
            <a:r>
              <a:rPr lang="en-US" sz="1300" dirty="0">
                <a:solidFill>
                  <a:srgbClr val="4130BE"/>
                </a:solidFill>
                <a:latin typeface="Franklin Gothic Book" panose="020B0503020102020204" pitchFamily="34" charset="0"/>
              </a:rPr>
              <a:t>of health coverage, FICA, Workmen’s comp, vacation/sick leave accruals, retirement.</a:t>
            </a:r>
          </a:p>
          <a:p>
            <a:endParaRPr lang="en-US" sz="1900" dirty="0" smtClean="0">
              <a:latin typeface="Franklin Gothic Book" panose="020B0503020102020204" pitchFamily="34" charset="0"/>
            </a:endParaRPr>
          </a:p>
          <a:p>
            <a:endParaRPr lang="en-US" dirty="0"/>
          </a:p>
        </p:txBody>
      </p:sp>
    </p:spTree>
    <p:extLst>
      <p:ext uri="{BB962C8B-B14F-4D97-AF65-F5344CB8AC3E}">
        <p14:creationId xmlns:p14="http://schemas.microsoft.com/office/powerpoint/2010/main" val="41395896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a:bodyPr>
          <a:lstStyle/>
          <a:p>
            <a:r>
              <a:rPr lang="en-US" sz="2400" b="1" dirty="0" smtClean="0">
                <a:latin typeface="Georgia" panose="02040502050405020303" pitchFamily="18" charset="0"/>
              </a:rPr>
              <a:t>Transactions With IAP</a:t>
            </a:r>
            <a:endParaRPr lang="en-US" sz="2400" b="1" dirty="0">
              <a:latin typeface="Georgia" panose="02040502050405020303" pitchFamily="18" charset="0"/>
            </a:endParaRPr>
          </a:p>
        </p:txBody>
      </p:sp>
      <p:sp>
        <p:nvSpPr>
          <p:cNvPr id="3" name="Content Placeholder 2"/>
          <p:cNvSpPr>
            <a:spLocks noGrp="1"/>
          </p:cNvSpPr>
          <p:nvPr>
            <p:ph idx="1"/>
          </p:nvPr>
        </p:nvSpPr>
        <p:spPr>
          <a:xfrm>
            <a:off x="228600" y="685800"/>
            <a:ext cx="8610600" cy="4983163"/>
          </a:xfrm>
        </p:spPr>
        <p:txBody>
          <a:bodyPr>
            <a:normAutofit lnSpcReduction="10000"/>
          </a:bodyPr>
          <a:lstStyle/>
          <a:p>
            <a:r>
              <a:rPr lang="en-US" sz="1400" dirty="0" smtClean="0">
                <a:solidFill>
                  <a:srgbClr val="4130BE"/>
                </a:solidFill>
                <a:latin typeface="Franklin Gothic Book" panose="020B0503020102020204" pitchFamily="34" charset="0"/>
              </a:rPr>
              <a:t>Types of IAPs: </a:t>
            </a:r>
            <a:endParaRPr lang="en-US" sz="1400" dirty="0" smtClean="0">
              <a:solidFill>
                <a:srgbClr val="FF0000"/>
              </a:solidFill>
              <a:latin typeface="Franklin Gothic Book" panose="020B0503020102020204" pitchFamily="34" charset="0"/>
            </a:endParaRPr>
          </a:p>
          <a:p>
            <a:pPr lvl="1"/>
            <a:r>
              <a:rPr lang="en-US" sz="1400" dirty="0" smtClean="0">
                <a:solidFill>
                  <a:srgbClr val="4130BE"/>
                </a:solidFill>
                <a:latin typeface="Franklin Gothic Book" panose="020B0503020102020204" pitchFamily="34" charset="0"/>
              </a:rPr>
              <a:t>New/Re-Hire</a:t>
            </a:r>
          </a:p>
          <a:p>
            <a:pPr lvl="1"/>
            <a:r>
              <a:rPr lang="en-US" sz="1400" dirty="0" smtClean="0">
                <a:solidFill>
                  <a:srgbClr val="4130BE"/>
                </a:solidFill>
                <a:latin typeface="Franklin Gothic Book" panose="020B0503020102020204" pitchFamily="34" charset="0"/>
              </a:rPr>
              <a:t>Budget Transfer Form</a:t>
            </a:r>
          </a:p>
          <a:p>
            <a:pPr lvl="1"/>
            <a:r>
              <a:rPr lang="en-US" sz="1400" dirty="0" smtClean="0">
                <a:solidFill>
                  <a:srgbClr val="4130BE"/>
                </a:solidFill>
                <a:latin typeface="Franklin Gothic Book" panose="020B0503020102020204" pitchFamily="34" charset="0"/>
              </a:rPr>
              <a:t>Grant Expense Transfer Request Form</a:t>
            </a:r>
          </a:p>
          <a:p>
            <a:pPr lvl="1"/>
            <a:r>
              <a:rPr lang="en-US" sz="1400" dirty="0" smtClean="0">
                <a:solidFill>
                  <a:srgbClr val="4130BE"/>
                </a:solidFill>
                <a:latin typeface="Franklin Gothic Book" panose="020B0503020102020204" pitchFamily="34" charset="0"/>
              </a:rPr>
              <a:t>Position Funding Change Form</a:t>
            </a:r>
          </a:p>
          <a:p>
            <a:pPr lvl="1"/>
            <a:r>
              <a:rPr lang="en-US" sz="1400" dirty="0" smtClean="0">
                <a:solidFill>
                  <a:srgbClr val="4130BE"/>
                </a:solidFill>
                <a:latin typeface="Franklin Gothic Book" panose="020B0503020102020204" pitchFamily="34" charset="0"/>
              </a:rPr>
              <a:t>SAR </a:t>
            </a:r>
            <a:r>
              <a:rPr lang="en-US" sz="1400" dirty="0" smtClean="0">
                <a:solidFill>
                  <a:schemeClr val="accent6">
                    <a:lumMod val="75000"/>
                  </a:schemeClr>
                </a:solidFill>
                <a:latin typeface="Franklin Gothic Book" panose="020B0503020102020204" pitchFamily="34" charset="0"/>
              </a:rPr>
              <a:t>(not applicable for GRANTS)</a:t>
            </a:r>
          </a:p>
          <a:p>
            <a:pPr lvl="1"/>
            <a:endParaRPr lang="en-US" sz="1400" dirty="0">
              <a:solidFill>
                <a:srgbClr val="4130BE"/>
              </a:solidFill>
              <a:latin typeface="Franklin Gothic Book" panose="020B0503020102020204" pitchFamily="34" charset="0"/>
            </a:endParaRPr>
          </a:p>
          <a:p>
            <a:r>
              <a:rPr lang="en-US" sz="1400" dirty="0" smtClean="0">
                <a:solidFill>
                  <a:srgbClr val="4130BE"/>
                </a:solidFill>
                <a:latin typeface="Franklin Gothic Book" panose="020B0503020102020204" pitchFamily="34" charset="0"/>
              </a:rPr>
              <a:t>All IAP’s are located on PeopleSoft website (</a:t>
            </a:r>
            <a:r>
              <a:rPr lang="en-US" sz="1400" dirty="0" smtClean="0">
                <a:solidFill>
                  <a:srgbClr val="4130BE"/>
                </a:solidFill>
                <a:latin typeface="Franklin Gothic Book" panose="020B0503020102020204" pitchFamily="34" charset="0"/>
                <a:hlinkClick r:id="rId3"/>
              </a:rPr>
              <a:t>www.peoplesoft.utep.edu</a:t>
            </a:r>
            <a:r>
              <a:rPr lang="en-US" sz="1400" dirty="0" smtClean="0">
                <a:solidFill>
                  <a:srgbClr val="4130BE"/>
                </a:solidFill>
                <a:latin typeface="Franklin Gothic Book" panose="020B0503020102020204" pitchFamily="34" charset="0"/>
              </a:rPr>
              <a:t>) under Resources tab.</a:t>
            </a:r>
          </a:p>
          <a:p>
            <a:pPr marL="0" indent="0">
              <a:buNone/>
            </a:pPr>
            <a:endParaRPr lang="en-US" sz="1400" dirty="0" smtClean="0">
              <a:solidFill>
                <a:srgbClr val="4130BE"/>
              </a:solidFill>
              <a:latin typeface="Franklin Gothic Book" panose="020B0503020102020204" pitchFamily="34" charset="0"/>
            </a:endParaRPr>
          </a:p>
          <a:p>
            <a:r>
              <a:rPr lang="en-US" sz="1400" b="1" u="sng" dirty="0" smtClean="0">
                <a:solidFill>
                  <a:srgbClr val="4130BE"/>
                </a:solidFill>
                <a:latin typeface="Franklin Gothic Book" panose="020B0503020102020204" pitchFamily="34" charset="0"/>
              </a:rPr>
              <a:t>New/Rehire Form </a:t>
            </a:r>
            <a:r>
              <a:rPr lang="en-US" sz="1400" b="1" dirty="0" smtClean="0">
                <a:solidFill>
                  <a:srgbClr val="4130BE"/>
                </a:solidFill>
                <a:latin typeface="Franklin Gothic Book" panose="020B0503020102020204" pitchFamily="34" charset="0"/>
              </a:rPr>
              <a:t>– </a:t>
            </a:r>
            <a:r>
              <a:rPr lang="en-US" sz="1400" dirty="0" smtClean="0">
                <a:solidFill>
                  <a:srgbClr val="4130BE"/>
                </a:solidFill>
                <a:latin typeface="Franklin Gothic Book" panose="020B0503020102020204" pitchFamily="34" charset="0"/>
              </a:rPr>
              <a:t>key factors are:  check approved budget, check available free balance, make sure position ending dates/assignment ending dates/and funding ending dates are the same and in line with project period (aka funding year) </a:t>
            </a:r>
            <a:br>
              <a:rPr lang="en-US" sz="1400" dirty="0" smtClean="0">
                <a:solidFill>
                  <a:srgbClr val="4130BE"/>
                </a:solidFill>
                <a:latin typeface="Franklin Gothic Book" panose="020B0503020102020204" pitchFamily="34" charset="0"/>
              </a:rPr>
            </a:br>
            <a:endParaRPr lang="en-US" sz="1400" b="1" u="sng" dirty="0" smtClean="0">
              <a:solidFill>
                <a:srgbClr val="4130BE"/>
              </a:solidFill>
              <a:latin typeface="Franklin Gothic Book" panose="020B0503020102020204" pitchFamily="34" charset="0"/>
            </a:endParaRPr>
          </a:p>
          <a:p>
            <a:r>
              <a:rPr lang="en-US" sz="1400" b="1" u="sng" dirty="0" smtClean="0">
                <a:solidFill>
                  <a:srgbClr val="4130BE"/>
                </a:solidFill>
                <a:latin typeface="Franklin Gothic Book" panose="020B0503020102020204" pitchFamily="34" charset="0"/>
              </a:rPr>
              <a:t>Budget Transfer Request Form </a:t>
            </a:r>
            <a:r>
              <a:rPr lang="en-US" sz="1400" b="1" dirty="0" smtClean="0">
                <a:solidFill>
                  <a:srgbClr val="4130BE"/>
                </a:solidFill>
                <a:latin typeface="Franklin Gothic Book" panose="020B0503020102020204" pitchFamily="34" charset="0"/>
              </a:rPr>
              <a:t>– </a:t>
            </a:r>
            <a:r>
              <a:rPr lang="en-US" sz="1400" dirty="0" smtClean="0">
                <a:solidFill>
                  <a:srgbClr val="4130BE"/>
                </a:solidFill>
                <a:latin typeface="Franklin Gothic Book" panose="020B0503020102020204" pitchFamily="34" charset="0"/>
              </a:rPr>
              <a:t>moves budget from one budget account (G6140) to another (G6170). </a:t>
            </a:r>
            <a:r>
              <a:rPr lang="en-US" sz="1400" dirty="0" smtClean="0">
                <a:solidFill>
                  <a:schemeClr val="accent6">
                    <a:lumMod val="75000"/>
                  </a:schemeClr>
                </a:solidFill>
                <a:latin typeface="Franklin Gothic Book" panose="020B0503020102020204" pitchFamily="34" charset="0"/>
              </a:rPr>
              <a:t>**Does not move budget from grant to grant**</a:t>
            </a:r>
            <a:br>
              <a:rPr lang="en-US" sz="1400" dirty="0" smtClean="0">
                <a:solidFill>
                  <a:schemeClr val="accent6">
                    <a:lumMod val="75000"/>
                  </a:schemeClr>
                </a:solidFill>
                <a:latin typeface="Franklin Gothic Book" panose="020B0503020102020204" pitchFamily="34" charset="0"/>
              </a:rPr>
            </a:br>
            <a:endParaRPr lang="en-US" sz="1400" dirty="0" smtClean="0">
              <a:solidFill>
                <a:schemeClr val="accent6">
                  <a:lumMod val="75000"/>
                </a:schemeClr>
              </a:solidFill>
              <a:latin typeface="Franklin Gothic Book" panose="020B0503020102020204" pitchFamily="34" charset="0"/>
            </a:endParaRPr>
          </a:p>
          <a:p>
            <a:r>
              <a:rPr lang="en-US" sz="1400" b="1" u="sng" dirty="0" smtClean="0">
                <a:solidFill>
                  <a:srgbClr val="4130BE"/>
                </a:solidFill>
                <a:latin typeface="Franklin Gothic Book" panose="020B0503020102020204" pitchFamily="34" charset="0"/>
              </a:rPr>
              <a:t>Grant Expense Transfer Request Form </a:t>
            </a:r>
            <a:r>
              <a:rPr lang="en-US" sz="1400" b="1" dirty="0" smtClean="0">
                <a:solidFill>
                  <a:srgbClr val="4130BE"/>
                </a:solidFill>
                <a:latin typeface="Franklin Gothic Book" panose="020B0503020102020204" pitchFamily="34" charset="0"/>
              </a:rPr>
              <a:t>– </a:t>
            </a:r>
            <a:r>
              <a:rPr lang="en-US" sz="1400" dirty="0" smtClean="0">
                <a:solidFill>
                  <a:srgbClr val="4130BE"/>
                </a:solidFill>
                <a:latin typeface="Franklin Gothic Book" panose="020B0503020102020204" pitchFamily="34" charset="0"/>
              </a:rPr>
              <a:t>reclassifies/moves expenses from one budget account to another (G6140 to G6080), from grant to grant, from grant to cost center, from cost center to grant.</a:t>
            </a:r>
            <a:br>
              <a:rPr lang="en-US" sz="1400" dirty="0" smtClean="0">
                <a:solidFill>
                  <a:srgbClr val="4130BE"/>
                </a:solidFill>
                <a:latin typeface="Franklin Gothic Book" panose="020B0503020102020204" pitchFamily="34" charset="0"/>
              </a:rPr>
            </a:br>
            <a:endParaRPr lang="en-US" sz="1400" dirty="0" smtClean="0">
              <a:solidFill>
                <a:srgbClr val="4130BE"/>
              </a:solidFill>
              <a:latin typeface="Franklin Gothic Book" panose="020B0503020102020204" pitchFamily="34" charset="0"/>
            </a:endParaRPr>
          </a:p>
          <a:p>
            <a:r>
              <a:rPr lang="en-US" sz="1400" b="1" u="sng" dirty="0" smtClean="0">
                <a:solidFill>
                  <a:srgbClr val="4130BE"/>
                </a:solidFill>
                <a:latin typeface="Franklin Gothic Book" panose="020B0503020102020204" pitchFamily="34" charset="0"/>
              </a:rPr>
              <a:t>Position Fund Change Form </a:t>
            </a:r>
            <a:r>
              <a:rPr lang="en-US" sz="1400" b="1" dirty="0" smtClean="0">
                <a:solidFill>
                  <a:srgbClr val="4130BE"/>
                </a:solidFill>
                <a:latin typeface="Franklin Gothic Book" panose="020B0503020102020204" pitchFamily="34" charset="0"/>
              </a:rPr>
              <a:t>– </a:t>
            </a:r>
            <a:r>
              <a:rPr lang="en-US" sz="1400" dirty="0" smtClean="0">
                <a:solidFill>
                  <a:srgbClr val="4130BE"/>
                </a:solidFill>
                <a:latin typeface="Franklin Gothic Book" panose="020B0503020102020204" pitchFamily="34" charset="0"/>
              </a:rPr>
              <a:t>Reclassifies/moves salary expenses only. Can be used to modify the current appointment (salary expenses that have already posted) and future appointments (future salary expenses). Can be used to split funding. </a:t>
            </a:r>
            <a:r>
              <a:rPr lang="en-US" sz="1400" dirty="0">
                <a:solidFill>
                  <a:schemeClr val="accent6">
                    <a:lumMod val="75000"/>
                  </a:schemeClr>
                </a:solidFill>
                <a:latin typeface="Franklin Gothic Book" panose="020B0503020102020204" pitchFamily="34" charset="0"/>
              </a:rPr>
              <a:t>**If salary expenses are moved, the related fringe will follow**</a:t>
            </a:r>
          </a:p>
          <a:p>
            <a:endParaRPr lang="en-US" sz="1400" dirty="0">
              <a:solidFill>
                <a:srgbClr val="4130BE"/>
              </a:solidFill>
              <a:latin typeface="Franklin Gothic Book" panose="020B0503020102020204" pitchFamily="34" charset="0"/>
            </a:endParaRPr>
          </a:p>
        </p:txBody>
      </p:sp>
    </p:spTree>
    <p:extLst>
      <p:ext uri="{BB962C8B-B14F-4D97-AF65-F5344CB8AC3E}">
        <p14:creationId xmlns:p14="http://schemas.microsoft.com/office/powerpoint/2010/main" val="4124475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381000" y="0"/>
            <a:ext cx="8763000" cy="685800"/>
          </a:xfrm>
          <a:prstGeom prst="rect">
            <a:avLst/>
          </a:prstGeom>
        </p:spPr>
        <p:txBody>
          <a:bodyPr vert="horz" lIns="91440" tIns="45720" rIns="91440" bIns="45720" rtlCol="0" anchor="ctr">
            <a:noAutofit/>
          </a:bodyPr>
          <a:lstStyle/>
          <a:p>
            <a:pPr lvl="0">
              <a:spcBef>
                <a:spcPct val="0"/>
              </a:spcBef>
              <a:defRPr/>
            </a:pPr>
            <a:endParaRPr kumimoji="0" lang="en-US" sz="240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sp>
        <p:nvSpPr>
          <p:cNvPr id="2" name="TextBox 1"/>
          <p:cNvSpPr txBox="1"/>
          <p:nvPr/>
        </p:nvSpPr>
        <p:spPr>
          <a:xfrm>
            <a:off x="2781300" y="112067"/>
            <a:ext cx="4305300" cy="461665"/>
          </a:xfrm>
          <a:prstGeom prst="rect">
            <a:avLst/>
          </a:prstGeom>
          <a:noFill/>
        </p:spPr>
        <p:txBody>
          <a:bodyPr wrap="square" rtlCol="0">
            <a:spAutoFit/>
          </a:bodyPr>
          <a:lstStyle/>
          <a:p>
            <a:pPr algn="ctr"/>
            <a:r>
              <a:rPr lang="en-US" sz="2400" b="1" dirty="0" smtClean="0">
                <a:latin typeface="Georgia" panose="02040502050405020303" pitchFamily="18" charset="0"/>
              </a:rPr>
              <a:t>Thank You for Joining Us</a:t>
            </a:r>
            <a:endParaRPr lang="en-US" sz="2400" b="1" dirty="0">
              <a:latin typeface="Georgia" panose="02040502050405020303" pitchFamily="18" charset="0"/>
            </a:endParaRPr>
          </a:p>
        </p:txBody>
      </p:sp>
      <p:sp>
        <p:nvSpPr>
          <p:cNvPr id="3" name="TextBox 2"/>
          <p:cNvSpPr txBox="1"/>
          <p:nvPr/>
        </p:nvSpPr>
        <p:spPr>
          <a:xfrm>
            <a:off x="2590800" y="1872968"/>
            <a:ext cx="6629400" cy="1477328"/>
          </a:xfrm>
          <a:prstGeom prst="rect">
            <a:avLst/>
          </a:prstGeom>
          <a:noFill/>
        </p:spPr>
        <p:txBody>
          <a:bodyPr wrap="square" rtlCol="0">
            <a:spAutoFit/>
          </a:bodyPr>
          <a:lstStyle/>
          <a:p>
            <a:pPr algn="ctr"/>
            <a:r>
              <a:rPr lang="en-US" b="1" dirty="0" smtClean="0">
                <a:solidFill>
                  <a:srgbClr val="4130BE"/>
                </a:solidFill>
                <a:latin typeface="Franklin Gothic Book" panose="020B0503020102020204" pitchFamily="34" charset="0"/>
              </a:rPr>
              <a:t>Please take a moment and </a:t>
            </a:r>
          </a:p>
          <a:p>
            <a:pPr algn="ctr"/>
            <a:r>
              <a:rPr lang="en-US" b="1" dirty="0" smtClean="0">
                <a:solidFill>
                  <a:srgbClr val="4130BE"/>
                </a:solidFill>
                <a:latin typeface="Franklin Gothic Book" panose="020B0503020102020204" pitchFamily="34" charset="0"/>
              </a:rPr>
              <a:t>Get comfortable</a:t>
            </a:r>
          </a:p>
          <a:p>
            <a:pPr algn="ctr"/>
            <a:r>
              <a:rPr lang="en-US" b="1" dirty="0" smtClean="0">
                <a:solidFill>
                  <a:srgbClr val="4130BE"/>
                </a:solidFill>
                <a:latin typeface="Franklin Gothic Book" panose="020B0503020102020204" pitchFamily="34" charset="0"/>
              </a:rPr>
              <a:t>Say hello to the person next to you</a:t>
            </a:r>
          </a:p>
          <a:p>
            <a:pPr algn="ctr"/>
            <a:r>
              <a:rPr lang="en-US" b="1" dirty="0" smtClean="0">
                <a:solidFill>
                  <a:srgbClr val="4130BE"/>
                </a:solidFill>
                <a:latin typeface="Franklin Gothic Book" panose="020B0503020102020204" pitchFamily="34" charset="0"/>
              </a:rPr>
              <a:t>Turn on your computer</a:t>
            </a:r>
          </a:p>
          <a:p>
            <a:pPr algn="ctr"/>
            <a:r>
              <a:rPr lang="en-US" b="1" dirty="0" smtClean="0">
                <a:solidFill>
                  <a:srgbClr val="4130BE"/>
                </a:solidFill>
                <a:latin typeface="Franklin Gothic Book" panose="020B0503020102020204" pitchFamily="34" charset="0"/>
              </a:rPr>
              <a:t>Turn off or mute your phone</a:t>
            </a:r>
            <a:endParaRPr lang="en-US" b="1" dirty="0">
              <a:solidFill>
                <a:srgbClr val="4130BE"/>
              </a:solidFill>
              <a:latin typeface="Franklin Gothic Book" panose="020B0503020102020204" pitchFamily="34" charset="0"/>
            </a:endParaRPr>
          </a:p>
        </p:txBody>
      </p:sp>
      <p:sp>
        <p:nvSpPr>
          <p:cNvPr id="4" name="TextBox 3"/>
          <p:cNvSpPr txBox="1"/>
          <p:nvPr/>
        </p:nvSpPr>
        <p:spPr>
          <a:xfrm>
            <a:off x="533400" y="4293002"/>
            <a:ext cx="8001000" cy="646331"/>
          </a:xfrm>
          <a:prstGeom prst="rect">
            <a:avLst/>
          </a:prstGeom>
          <a:noFill/>
        </p:spPr>
        <p:txBody>
          <a:bodyPr wrap="square" rtlCol="0">
            <a:spAutoFit/>
          </a:bodyPr>
          <a:lstStyle/>
          <a:p>
            <a:pPr algn="ctr"/>
            <a:r>
              <a:rPr lang="en-US" b="1" dirty="0">
                <a:solidFill>
                  <a:schemeClr val="accent6">
                    <a:lumMod val="75000"/>
                  </a:schemeClr>
                </a:solidFill>
                <a:latin typeface="Franklin Gothic Book" panose="020B0503020102020204" pitchFamily="34" charset="0"/>
              </a:rPr>
              <a:t>Please don’t forget to sign </a:t>
            </a:r>
            <a:r>
              <a:rPr lang="en-US" b="1" dirty="0" smtClean="0">
                <a:solidFill>
                  <a:schemeClr val="accent6">
                    <a:lumMod val="75000"/>
                  </a:schemeClr>
                </a:solidFill>
                <a:latin typeface="Franklin Gothic Book" panose="020B0503020102020204" pitchFamily="34" charset="0"/>
              </a:rPr>
              <a:t>in and complete </a:t>
            </a:r>
            <a:r>
              <a:rPr lang="en-US" b="1" dirty="0">
                <a:solidFill>
                  <a:schemeClr val="accent6">
                    <a:lumMod val="75000"/>
                  </a:schemeClr>
                </a:solidFill>
                <a:latin typeface="Franklin Gothic Book" panose="020B0503020102020204" pitchFamily="34" charset="0"/>
              </a:rPr>
              <a:t>the evaluation at the end of this training </a:t>
            </a:r>
            <a:r>
              <a:rPr lang="en-US" b="1" dirty="0" smtClean="0">
                <a:solidFill>
                  <a:schemeClr val="accent6">
                    <a:lumMod val="75000"/>
                  </a:schemeClr>
                </a:solidFill>
                <a:latin typeface="Franklin Gothic Book" panose="020B0503020102020204" pitchFamily="34" charset="0"/>
              </a:rPr>
              <a:t>session and sign for your training certificate</a:t>
            </a:r>
            <a:endParaRPr lang="en-US" b="1" dirty="0">
              <a:solidFill>
                <a:schemeClr val="accent6">
                  <a:lumMod val="75000"/>
                </a:schemeClr>
              </a:solidFill>
              <a:latin typeface="Franklin Gothic Book" panose="020B0503020102020204" pitchFamily="34" charset="0"/>
            </a:endParaRPr>
          </a:p>
        </p:txBody>
      </p:sp>
      <p:pic>
        <p:nvPicPr>
          <p:cNvPr id="5" name="Picture 4"/>
          <p:cNvPicPr>
            <a:picLocks noChangeAspect="1"/>
          </p:cNvPicPr>
          <p:nvPr/>
        </p:nvPicPr>
        <p:blipFill>
          <a:blip r:embed="rId3"/>
          <a:stretch>
            <a:fillRect/>
          </a:stretch>
        </p:blipFill>
        <p:spPr>
          <a:xfrm>
            <a:off x="152400" y="776096"/>
            <a:ext cx="2743200" cy="2743200"/>
          </a:xfrm>
          <a:prstGeom prst="rect">
            <a:avLst/>
          </a:prstGeom>
        </p:spPr>
      </p:pic>
    </p:spTree>
    <p:extLst>
      <p:ext uri="{BB962C8B-B14F-4D97-AF65-F5344CB8AC3E}">
        <p14:creationId xmlns:p14="http://schemas.microsoft.com/office/powerpoint/2010/main" val="2472335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381000" y="0"/>
            <a:ext cx="8763000" cy="685800"/>
          </a:xfrm>
          <a:prstGeom prst="rect">
            <a:avLst/>
          </a:prstGeom>
        </p:spPr>
        <p:txBody>
          <a:bodyPr vert="horz" lIns="91440" tIns="45720" rIns="91440" bIns="45720" rtlCol="0" anchor="ctr">
            <a:noAutofit/>
          </a:bodyPr>
          <a:lstStyle/>
          <a:p>
            <a:pPr lvl="0">
              <a:spcBef>
                <a:spcPct val="0"/>
              </a:spcBef>
              <a:defRPr/>
            </a:pPr>
            <a:endParaRPr kumimoji="0" lang="en-US" sz="2400"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sp>
        <p:nvSpPr>
          <p:cNvPr id="2" name="TextBox 1"/>
          <p:cNvSpPr txBox="1"/>
          <p:nvPr/>
        </p:nvSpPr>
        <p:spPr>
          <a:xfrm>
            <a:off x="2781300" y="112067"/>
            <a:ext cx="3962400" cy="461665"/>
          </a:xfrm>
          <a:prstGeom prst="rect">
            <a:avLst/>
          </a:prstGeom>
          <a:noFill/>
        </p:spPr>
        <p:txBody>
          <a:bodyPr wrap="square" rtlCol="0">
            <a:spAutoFit/>
          </a:bodyPr>
          <a:lstStyle/>
          <a:p>
            <a:pPr algn="ctr"/>
            <a:r>
              <a:rPr lang="en-US" sz="2400" b="1" dirty="0" smtClean="0">
                <a:latin typeface="Georgia" panose="02040502050405020303" pitchFamily="18" charset="0"/>
              </a:rPr>
              <a:t>Presenters</a:t>
            </a:r>
            <a:endParaRPr lang="en-US" sz="2400" b="1" dirty="0">
              <a:latin typeface="Georgia" panose="02040502050405020303" pitchFamily="18" charset="0"/>
            </a:endParaRPr>
          </a:p>
        </p:txBody>
      </p:sp>
      <p:sp>
        <p:nvSpPr>
          <p:cNvPr id="3" name="TextBox 2"/>
          <p:cNvSpPr txBox="1"/>
          <p:nvPr/>
        </p:nvSpPr>
        <p:spPr>
          <a:xfrm>
            <a:off x="1321526" y="1828800"/>
            <a:ext cx="6629400" cy="2862322"/>
          </a:xfrm>
          <a:prstGeom prst="rect">
            <a:avLst/>
          </a:prstGeom>
          <a:noFill/>
        </p:spPr>
        <p:txBody>
          <a:bodyPr wrap="square" rtlCol="0">
            <a:spAutoFit/>
          </a:bodyPr>
          <a:lstStyle/>
          <a:p>
            <a:pPr algn="ctr"/>
            <a:r>
              <a:rPr lang="en-US" b="1" dirty="0" smtClean="0">
                <a:solidFill>
                  <a:srgbClr val="4130BE"/>
                </a:solidFill>
                <a:latin typeface="Franklin Gothic Book" panose="020B0503020102020204" pitchFamily="34" charset="0"/>
              </a:rPr>
              <a:t>Office of Research and Sponsored Projects</a:t>
            </a:r>
          </a:p>
          <a:p>
            <a:endParaRPr lang="en-US" dirty="0">
              <a:solidFill>
                <a:srgbClr val="4130BE"/>
              </a:solidFill>
              <a:latin typeface="Franklin Gothic Book" panose="020B0503020102020204" pitchFamily="34" charset="0"/>
            </a:endParaRPr>
          </a:p>
          <a:p>
            <a:pPr algn="ctr"/>
            <a:r>
              <a:rPr lang="en-US" dirty="0" smtClean="0">
                <a:solidFill>
                  <a:srgbClr val="4130BE"/>
                </a:solidFill>
                <a:latin typeface="Franklin Gothic Book" panose="020B0503020102020204" pitchFamily="34" charset="0"/>
              </a:rPr>
              <a:t>Manuela Dokie, ORSPRA</a:t>
            </a:r>
          </a:p>
          <a:p>
            <a:pPr algn="ctr"/>
            <a:r>
              <a:rPr lang="en-US" dirty="0" smtClean="0">
                <a:solidFill>
                  <a:srgbClr val="4130BE"/>
                </a:solidFill>
                <a:latin typeface="Franklin Gothic Book" panose="020B0503020102020204" pitchFamily="34" charset="0"/>
              </a:rPr>
              <a:t>Monica Rosskopf, ORSPCGSC</a:t>
            </a:r>
          </a:p>
          <a:p>
            <a:pPr algn="ctr"/>
            <a:r>
              <a:rPr lang="en-US" dirty="0" smtClean="0">
                <a:solidFill>
                  <a:srgbClr val="4130BE"/>
                </a:solidFill>
                <a:latin typeface="Franklin Gothic Book" panose="020B0503020102020204" pitchFamily="34" charset="0"/>
              </a:rPr>
              <a:t>Danielle Baeza, ORSPRA</a:t>
            </a:r>
          </a:p>
          <a:p>
            <a:pPr algn="ctr"/>
            <a:r>
              <a:rPr lang="en-US" dirty="0" smtClean="0">
                <a:solidFill>
                  <a:srgbClr val="4130BE"/>
                </a:solidFill>
                <a:latin typeface="Franklin Gothic Book" panose="020B0503020102020204" pitchFamily="34" charset="0"/>
              </a:rPr>
              <a:t>Jacob Marquez, ORSPCGSC</a:t>
            </a:r>
          </a:p>
          <a:p>
            <a:pPr algn="ctr"/>
            <a:r>
              <a:rPr lang="en-US" dirty="0" smtClean="0">
                <a:solidFill>
                  <a:srgbClr val="4130BE"/>
                </a:solidFill>
                <a:latin typeface="Franklin Gothic Book" panose="020B0503020102020204" pitchFamily="34" charset="0"/>
              </a:rPr>
              <a:t>Tania Licon, CTIS</a:t>
            </a:r>
          </a:p>
          <a:p>
            <a:pPr algn="ctr"/>
            <a:endParaRPr lang="en-US" dirty="0">
              <a:solidFill>
                <a:srgbClr val="4130BE"/>
              </a:solidFill>
              <a:latin typeface="Franklin Gothic Book" panose="020B0503020102020204" pitchFamily="34" charset="0"/>
            </a:endParaRPr>
          </a:p>
          <a:p>
            <a:pPr algn="ctr"/>
            <a:endParaRPr lang="en-US" dirty="0" smtClean="0">
              <a:solidFill>
                <a:srgbClr val="4130BE"/>
              </a:solidFill>
              <a:latin typeface="Franklin Gothic Book" panose="020B0503020102020204" pitchFamily="34" charset="0"/>
            </a:endParaRPr>
          </a:p>
          <a:p>
            <a:pPr algn="ctr"/>
            <a:r>
              <a:rPr lang="en-US" dirty="0" smtClean="0">
                <a:solidFill>
                  <a:srgbClr val="4130BE"/>
                </a:solidFill>
                <a:latin typeface="Franklin Gothic Book" panose="020B0503020102020204" pitchFamily="34" charset="0"/>
              </a:rPr>
              <a:t>November 2017</a:t>
            </a:r>
            <a:endParaRPr lang="en-US" dirty="0">
              <a:solidFill>
                <a:srgbClr val="4130BE"/>
              </a:solidFill>
              <a:latin typeface="Franklin Gothic Book" panose="020B0503020102020204" pitchFamily="34" charset="0"/>
            </a:endParaRPr>
          </a:p>
        </p:txBody>
      </p:sp>
    </p:spTree>
    <p:extLst>
      <p:ext uri="{BB962C8B-B14F-4D97-AF65-F5344CB8AC3E}">
        <p14:creationId xmlns:p14="http://schemas.microsoft.com/office/powerpoint/2010/main" val="3678163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14300" y="38100"/>
            <a:ext cx="8763000" cy="685800"/>
          </a:xfrm>
          <a:prstGeom prst="rect">
            <a:avLst/>
          </a:prstGeom>
        </p:spPr>
        <p:txBody>
          <a:bodyPr vert="horz" lIns="91440" tIns="45720" rIns="91440" bIns="45720" rtlCol="0" anchor="ctr">
            <a:noAutofit/>
          </a:bodyPr>
          <a:lstStyle/>
          <a:p>
            <a:pPr lvl="0" algn="ctr">
              <a:spcBef>
                <a:spcPct val="0"/>
              </a:spcBef>
              <a:defRPr/>
            </a:pPr>
            <a:r>
              <a:rPr lang="en-US" sz="2400" b="1" dirty="0" smtClean="0">
                <a:latin typeface="Georgia"/>
                <a:cs typeface="Georgia"/>
              </a:rPr>
              <a:t>Purpose</a:t>
            </a:r>
            <a:r>
              <a:rPr lang="en-US" sz="2400" dirty="0" smtClean="0">
                <a:latin typeface="Georgia"/>
                <a:cs typeface="Georgia"/>
              </a:rPr>
              <a:t> </a:t>
            </a:r>
            <a:r>
              <a:rPr lang="en-US" sz="2400" b="1" dirty="0">
                <a:latin typeface="Georgia"/>
                <a:cs typeface="Georgia"/>
              </a:rPr>
              <a:t>S</a:t>
            </a:r>
            <a:r>
              <a:rPr lang="en-US" sz="2400" b="1" dirty="0" smtClean="0">
                <a:latin typeface="Georgia"/>
                <a:cs typeface="Georgia"/>
              </a:rPr>
              <a:t>tatement</a:t>
            </a:r>
            <a:endParaRPr kumimoji="0" lang="en-US" sz="2400" b="1" u="none" strike="noStrike" kern="1200" cap="none" spc="0" normalizeH="0" baseline="0" noProof="0" dirty="0" smtClean="0">
              <a:ln>
                <a:noFill/>
              </a:ln>
              <a:solidFill>
                <a:schemeClr val="tx1">
                  <a:lumMod val="85000"/>
                  <a:lumOff val="15000"/>
                </a:schemeClr>
              </a:solidFill>
              <a:effectLst/>
              <a:uLnTx/>
              <a:uFillTx/>
              <a:latin typeface="Georgia"/>
              <a:ea typeface="+mj-ea"/>
              <a:cs typeface="Georgia"/>
            </a:endParaRPr>
          </a:p>
        </p:txBody>
      </p:sp>
      <p:sp>
        <p:nvSpPr>
          <p:cNvPr id="23" name="Title 1"/>
          <p:cNvSpPr txBox="1">
            <a:spLocks/>
          </p:cNvSpPr>
          <p:nvPr/>
        </p:nvSpPr>
        <p:spPr>
          <a:xfrm>
            <a:off x="228600" y="1066800"/>
            <a:ext cx="8534400" cy="4419600"/>
          </a:xfrm>
          <a:prstGeom prst="rect">
            <a:avLst/>
          </a:prstGeom>
        </p:spPr>
        <p:txBody>
          <a:bodyPr vert="horz" lIns="91440" tIns="45720" rIns="91440" bIns="45720" rtlCol="0" anchor="ctr">
            <a:normAutofit fontScale="92500" lnSpcReduction="20000"/>
          </a:bodyPr>
          <a:lstStyle/>
          <a:p>
            <a:pPr marL="285750" indent="-285750">
              <a:spcBef>
                <a:spcPct val="0"/>
              </a:spcBef>
              <a:buFont typeface="Arial" panose="020B0604020202020204" pitchFamily="34" charset="0"/>
              <a:buChar char="•"/>
              <a:defRPr/>
            </a:pPr>
            <a:r>
              <a:rPr lang="en-US" dirty="0" smtClean="0">
                <a:solidFill>
                  <a:srgbClr val="4130BE"/>
                </a:solidFill>
                <a:latin typeface="Franklin Gothic Book" panose="020B0503020102020204" pitchFamily="34" charset="0"/>
                <a:ea typeface="+mj-ea"/>
                <a:cs typeface="Georgia"/>
              </a:rPr>
              <a:t>In accordance with </a:t>
            </a:r>
            <a:r>
              <a:rPr lang="en-US" dirty="0">
                <a:solidFill>
                  <a:srgbClr val="4130BE"/>
                </a:solidFill>
                <a:latin typeface="Franklin Gothic Book" panose="020B0503020102020204" pitchFamily="34" charset="0"/>
                <a:ea typeface="+mj-ea"/>
                <a:cs typeface="Georgia"/>
              </a:rPr>
              <a:t>the Uniform Guidance (uniformed OMB Circulars A-21, A-110, and A-133), </a:t>
            </a:r>
            <a:r>
              <a:rPr lang="en-US" dirty="0" smtClean="0">
                <a:solidFill>
                  <a:srgbClr val="4130BE"/>
                </a:solidFill>
                <a:latin typeface="Franklin Gothic Book" panose="020B0503020102020204" pitchFamily="34" charset="0"/>
                <a:ea typeface="+mj-ea"/>
                <a:cs typeface="Georgia"/>
              </a:rPr>
              <a:t>especially</a:t>
            </a:r>
            <a:r>
              <a:rPr lang="en-US" dirty="0">
                <a:solidFill>
                  <a:srgbClr val="4130BE"/>
                </a:solidFill>
                <a:latin typeface="Franklin Gothic Book" panose="020B0503020102020204" pitchFamily="34" charset="0"/>
                <a:ea typeface="+mj-ea"/>
                <a:cs typeface="Georgia"/>
              </a:rPr>
              <a:t>, Title 2 </a:t>
            </a:r>
            <a:r>
              <a:rPr lang="en-US" dirty="0" smtClean="0">
                <a:solidFill>
                  <a:srgbClr val="4130BE"/>
                </a:solidFill>
                <a:latin typeface="Franklin Gothic Book" panose="020B0503020102020204" pitchFamily="34" charset="0"/>
                <a:ea typeface="+mj-ea"/>
                <a:cs typeface="Georgia"/>
              </a:rPr>
              <a:t>–subpart A, Chapter II, Part 200.500, institutions of higher education must insure that sufficient policies, regulations, and processes are in place to meet compliance standards of reasonableness, allocability, allowability, and auditability of expenditures.     </a:t>
            </a:r>
            <a:endParaRPr lang="en-US" dirty="0">
              <a:solidFill>
                <a:srgbClr val="4130BE"/>
              </a:solidFill>
              <a:latin typeface="Franklin Gothic Book" panose="020B0503020102020204" pitchFamily="34" charset="0"/>
              <a:ea typeface="+mj-ea"/>
              <a:cs typeface="Georgia"/>
            </a:endParaRPr>
          </a:p>
          <a:p>
            <a:pPr>
              <a:spcBef>
                <a:spcPct val="0"/>
              </a:spcBef>
              <a:defRPr/>
            </a:pPr>
            <a:endParaRPr lang="en-US" dirty="0" smtClean="0">
              <a:solidFill>
                <a:srgbClr val="4130BE"/>
              </a:solidFill>
              <a:latin typeface="Franklin Gothic Book" panose="020B0503020102020204" pitchFamily="34" charset="0"/>
              <a:ea typeface="+mj-ea"/>
              <a:cs typeface="Georgia"/>
            </a:endParaRPr>
          </a:p>
          <a:p>
            <a:pPr marL="285750" indent="-285750">
              <a:spcBef>
                <a:spcPct val="0"/>
              </a:spcBef>
              <a:buFont typeface="Arial" panose="020B0604020202020204" pitchFamily="34" charset="0"/>
              <a:buChar char="•"/>
              <a:defRPr/>
            </a:pPr>
            <a:r>
              <a:rPr lang="en-US" dirty="0" smtClean="0">
                <a:solidFill>
                  <a:srgbClr val="4130BE"/>
                </a:solidFill>
                <a:latin typeface="Franklin Gothic Book" panose="020B0503020102020204" pitchFamily="34" charset="0"/>
                <a:ea typeface="+mj-ea"/>
                <a:cs typeface="Georgia"/>
              </a:rPr>
              <a:t>Key controls are: 1) the agency approved budget: 2) expenditure controls (monitoring, verifying and certifying of transactions): and 3) closeout.  </a:t>
            </a:r>
          </a:p>
          <a:p>
            <a:pPr>
              <a:spcBef>
                <a:spcPct val="0"/>
              </a:spcBef>
              <a:defRPr/>
            </a:pPr>
            <a:endParaRPr lang="en-US" dirty="0">
              <a:solidFill>
                <a:srgbClr val="4130BE"/>
              </a:solidFill>
              <a:latin typeface="Franklin Gothic Book" panose="020B0503020102020204" pitchFamily="34" charset="0"/>
              <a:ea typeface="+mj-ea"/>
              <a:cs typeface="Georgia"/>
            </a:endParaRPr>
          </a:p>
          <a:p>
            <a:pPr marL="285750" indent="-285750">
              <a:spcBef>
                <a:spcPct val="0"/>
              </a:spcBef>
              <a:buFont typeface="Arial" panose="020B0604020202020204" pitchFamily="34" charset="0"/>
              <a:buChar char="•"/>
              <a:defRPr/>
            </a:pPr>
            <a:r>
              <a:rPr lang="en-US" dirty="0" smtClean="0">
                <a:solidFill>
                  <a:srgbClr val="4130BE"/>
                </a:solidFill>
                <a:latin typeface="Franklin Gothic Book" panose="020B0503020102020204" pitchFamily="34" charset="0"/>
                <a:ea typeface="+mj-ea"/>
                <a:cs typeface="Georgia"/>
              </a:rPr>
              <a:t>The auditability of expenditures is the primary </a:t>
            </a:r>
            <a:r>
              <a:rPr lang="en-US" dirty="0">
                <a:solidFill>
                  <a:srgbClr val="4130BE"/>
                </a:solidFill>
                <a:latin typeface="Franklin Gothic Book" panose="020B0503020102020204" pitchFamily="34" charset="0"/>
                <a:ea typeface="+mj-ea"/>
                <a:cs typeface="Georgia"/>
              </a:rPr>
              <a:t>reason for </a:t>
            </a:r>
            <a:r>
              <a:rPr lang="en-US" dirty="0" smtClean="0">
                <a:solidFill>
                  <a:srgbClr val="4130BE"/>
                </a:solidFill>
                <a:latin typeface="Franklin Gothic Book" panose="020B0503020102020204" pitchFamily="34" charset="0"/>
                <a:ea typeface="+mj-ea"/>
                <a:cs typeface="Georgia"/>
              </a:rPr>
              <a:t>monthly reconciliation</a:t>
            </a:r>
            <a:r>
              <a:rPr lang="en-US" dirty="0">
                <a:solidFill>
                  <a:srgbClr val="4130BE"/>
                </a:solidFill>
                <a:latin typeface="Franklin Gothic Book" panose="020B0503020102020204" pitchFamily="34" charset="0"/>
                <a:ea typeface="+mj-ea"/>
                <a:cs typeface="Georgia"/>
              </a:rPr>
              <a:t> </a:t>
            </a:r>
            <a:r>
              <a:rPr lang="en-US" dirty="0" smtClean="0">
                <a:solidFill>
                  <a:srgbClr val="4130BE"/>
                </a:solidFill>
                <a:latin typeface="Franklin Gothic Book" panose="020B0503020102020204" pitchFamily="34" charset="0"/>
                <a:ea typeface="+mj-ea"/>
                <a:cs typeface="Georgia"/>
              </a:rPr>
              <a:t>through PIC, a UTEP/ORSP/VPR developed software application that simplifies project review and financial management of a project.  Award/project reconciliation and consequent verification/certification is one of the key </a:t>
            </a:r>
            <a:r>
              <a:rPr lang="en-US" dirty="0">
                <a:solidFill>
                  <a:srgbClr val="4130BE"/>
                </a:solidFill>
                <a:latin typeface="Franklin Gothic Book" panose="020B0503020102020204" pitchFamily="34" charset="0"/>
                <a:ea typeface="+mj-ea"/>
                <a:cs typeface="Georgia"/>
              </a:rPr>
              <a:t>controls </a:t>
            </a:r>
            <a:r>
              <a:rPr lang="en-US" dirty="0" smtClean="0">
                <a:solidFill>
                  <a:srgbClr val="4130BE"/>
                </a:solidFill>
                <a:latin typeface="Franklin Gothic Book" panose="020B0503020102020204" pitchFamily="34" charset="0"/>
                <a:ea typeface="+mj-ea"/>
                <a:cs typeface="Georgia"/>
              </a:rPr>
              <a:t>subject to strict audit </a:t>
            </a:r>
            <a:r>
              <a:rPr lang="en-US" dirty="0">
                <a:solidFill>
                  <a:srgbClr val="4130BE"/>
                </a:solidFill>
                <a:latin typeface="Franklin Gothic Book" panose="020B0503020102020204" pitchFamily="34" charset="0"/>
                <a:ea typeface="+mj-ea"/>
                <a:cs typeface="Georgia"/>
              </a:rPr>
              <a:t>by Federal, State, and even private entities</a:t>
            </a:r>
            <a:r>
              <a:rPr lang="en-US" dirty="0" smtClean="0">
                <a:solidFill>
                  <a:srgbClr val="4130BE"/>
                </a:solidFill>
                <a:latin typeface="Franklin Gothic Book" panose="020B0503020102020204" pitchFamily="34" charset="0"/>
                <a:ea typeface="+mj-ea"/>
                <a:cs typeface="Georgia"/>
              </a:rPr>
              <a:t>.</a:t>
            </a:r>
          </a:p>
          <a:p>
            <a:pPr>
              <a:spcBef>
                <a:spcPct val="0"/>
              </a:spcBef>
              <a:defRPr/>
            </a:pPr>
            <a:r>
              <a:rPr lang="en-US" dirty="0" smtClean="0">
                <a:solidFill>
                  <a:srgbClr val="4130BE"/>
                </a:solidFill>
                <a:latin typeface="Franklin Gothic Book" panose="020B0503020102020204" pitchFamily="34" charset="0"/>
                <a:ea typeface="+mj-ea"/>
                <a:cs typeface="Georgia"/>
              </a:rPr>
              <a:t> </a:t>
            </a:r>
            <a:endParaRPr lang="en-US" dirty="0">
              <a:solidFill>
                <a:srgbClr val="4130BE"/>
              </a:solidFill>
              <a:latin typeface="Franklin Gothic Book" panose="020B0503020102020204" pitchFamily="34" charset="0"/>
              <a:ea typeface="+mj-ea"/>
              <a:cs typeface="Georgia"/>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b="0" u="none" strike="noStrike" kern="1200" cap="none" spc="0" normalizeH="0" baseline="0" noProof="0" dirty="0" smtClean="0">
                <a:ln>
                  <a:noFill/>
                </a:ln>
                <a:solidFill>
                  <a:srgbClr val="4130BE"/>
                </a:solidFill>
                <a:effectLst/>
                <a:uLnTx/>
                <a:uFillTx/>
                <a:latin typeface="Franklin Gothic Book" panose="020B0503020102020204" pitchFamily="34" charset="0"/>
                <a:ea typeface="+mj-ea"/>
                <a:cs typeface="Georgia"/>
              </a:rPr>
              <a:t>Monthly reconciliation</a:t>
            </a:r>
            <a:r>
              <a:rPr kumimoji="0" lang="en-US" b="0" u="none" strike="noStrike" kern="1200" cap="none" spc="0" normalizeH="0" noProof="0" dirty="0" smtClean="0">
                <a:ln>
                  <a:noFill/>
                </a:ln>
                <a:solidFill>
                  <a:srgbClr val="4130BE"/>
                </a:solidFill>
                <a:effectLst/>
                <a:uLnTx/>
                <a:uFillTx/>
                <a:latin typeface="Franklin Gothic Book" panose="020B0503020102020204" pitchFamily="34" charset="0"/>
                <a:ea typeface="+mj-ea"/>
                <a:cs typeface="Georgia"/>
              </a:rPr>
              <a:t> of expenditures by administrative and/or business staff (admin) is UTEP’s means of assuring key controls are in place and we meet minimum compliance standards.  With the admins assistance (verification), PI’s can certify expenditures with reasonable assurance of accuracy, reasonableness, and auditability.</a:t>
            </a:r>
          </a:p>
        </p:txBody>
      </p:sp>
      <p:sp>
        <p:nvSpPr>
          <p:cNvPr id="24" name="Title 1"/>
          <p:cNvSpPr txBox="1">
            <a:spLocks/>
          </p:cNvSpPr>
          <p:nvPr/>
        </p:nvSpPr>
        <p:spPr>
          <a:xfrm>
            <a:off x="381000" y="1752600"/>
            <a:ext cx="4267200" cy="3505200"/>
          </a:xfrm>
          <a:prstGeom prst="rect">
            <a:avLst/>
          </a:prstGeom>
        </p:spPr>
        <p:txBody>
          <a:bodyPr vert="horz" wrap="square" lIns="91440" tIns="45720" rIns="91440" bIns="45720" numCol="1" rtlCol="0" anchor="t">
            <a:noAutofit/>
          </a:bodyPr>
          <a:lstStyle/>
          <a:p>
            <a:pPr lvl="0">
              <a:spcBef>
                <a:spcPct val="0"/>
              </a:spcBef>
            </a:pPr>
            <a:endParaRPr kumimoji="0" lang="en-US" b="0" i="0" u="none" strike="noStrike" kern="1200" cap="none" spc="0" normalizeH="0" baseline="0" noProof="0" dirty="0" smtClean="0">
              <a:ln>
                <a:noFill/>
              </a:ln>
              <a:solidFill>
                <a:schemeClr val="tx1">
                  <a:lumMod val="85000"/>
                  <a:lumOff val="15000"/>
                </a:schemeClr>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990600" y="134551"/>
            <a:ext cx="4267200" cy="685800"/>
          </a:xfrm>
          <a:prstGeom prst="rect">
            <a:avLst/>
          </a:prstGeom>
        </p:spPr>
        <p:txBody>
          <a:bodyPr vert="horz" lIns="91440" tIns="45720" rIns="91440" bIns="45720" rtlCol="0" anchor="ctr">
            <a:normAutofit/>
          </a:bodyPr>
          <a:lstStyle/>
          <a:p>
            <a:pPr>
              <a:spcBef>
                <a:spcPct val="0"/>
              </a:spcBef>
              <a:defRPr/>
            </a:pPr>
            <a:endParaRPr lang="en-US" sz="2400" dirty="0" smtClean="0">
              <a:solidFill>
                <a:prstClr val="black">
                  <a:lumMod val="85000"/>
                  <a:lumOff val="15000"/>
                </a:prstClr>
              </a:solidFill>
              <a:latin typeface="Georgia"/>
              <a:cs typeface="Georgia"/>
            </a:endParaRPr>
          </a:p>
        </p:txBody>
      </p:sp>
      <p:sp>
        <p:nvSpPr>
          <p:cNvPr id="5" name="Title 1"/>
          <p:cNvSpPr txBox="1">
            <a:spLocks/>
          </p:cNvSpPr>
          <p:nvPr/>
        </p:nvSpPr>
        <p:spPr>
          <a:xfrm>
            <a:off x="381000" y="609600"/>
            <a:ext cx="8458200" cy="685800"/>
          </a:xfrm>
          <a:prstGeom prst="rect">
            <a:avLst/>
          </a:prstGeom>
        </p:spPr>
        <p:txBody>
          <a:bodyPr vert="horz" lIns="91440" tIns="45720" rIns="91440" bIns="45720" rtlCol="0" anchor="ctr">
            <a:normAutofit/>
          </a:bodyPr>
          <a:lstStyle/>
          <a:p>
            <a:pPr>
              <a:spcBef>
                <a:spcPct val="0"/>
              </a:spcBef>
              <a:defRPr/>
            </a:pPr>
            <a:endParaRPr lang="en-US" i="1" dirty="0" smtClean="0">
              <a:solidFill>
                <a:prstClr val="black">
                  <a:lumMod val="85000"/>
                  <a:lumOff val="15000"/>
                </a:prstClr>
              </a:solidFill>
              <a:latin typeface="Georgia"/>
              <a:cs typeface="Georgia"/>
            </a:endParaRPr>
          </a:p>
        </p:txBody>
      </p:sp>
      <p:sp>
        <p:nvSpPr>
          <p:cNvPr id="6" name="Title 1"/>
          <p:cNvSpPr txBox="1">
            <a:spLocks/>
          </p:cNvSpPr>
          <p:nvPr/>
        </p:nvSpPr>
        <p:spPr>
          <a:xfrm>
            <a:off x="381000" y="1752600"/>
            <a:ext cx="4267200" cy="3505200"/>
          </a:xfrm>
          <a:prstGeom prst="rect">
            <a:avLst/>
          </a:prstGeom>
        </p:spPr>
        <p:txBody>
          <a:bodyPr vert="horz" wrap="square" lIns="91440" tIns="45720" rIns="91440" bIns="45720" numCol="1" rtlCol="0" anchor="t">
            <a:noAutofit/>
          </a:bodyPr>
          <a:lstStyle/>
          <a:p>
            <a:pPr>
              <a:spcBef>
                <a:spcPct val="0"/>
              </a:spcBef>
            </a:pPr>
            <a:endParaRPr lang="en-US" dirty="0" smtClean="0">
              <a:solidFill>
                <a:prstClr val="black">
                  <a:lumMod val="85000"/>
                  <a:lumOff val="15000"/>
                </a:prstClr>
              </a:solidFill>
              <a:latin typeface="Arial"/>
              <a:cs typeface="Arial"/>
            </a:endParaRPr>
          </a:p>
        </p:txBody>
      </p:sp>
      <p:sp>
        <p:nvSpPr>
          <p:cNvPr id="11" name="Text Placeholder 3"/>
          <p:cNvSpPr txBox="1">
            <a:spLocks/>
          </p:cNvSpPr>
          <p:nvPr/>
        </p:nvSpPr>
        <p:spPr>
          <a:xfrm>
            <a:off x="151533" y="987854"/>
            <a:ext cx="8840934" cy="4800601"/>
          </a:xfrm>
          <a:prstGeom prst="rect">
            <a:avLst/>
          </a:prstGeom>
        </p:spPr>
        <p:txBody>
          <a:bodyPr vert="horz" lIns="91440" tIns="45720" rIns="91440" bIns="45720" rtlCol="0">
            <a:no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tx1"/>
              </a:buClr>
              <a:buFont typeface="Arial" panose="020B0604020202020204" pitchFamily="34" charset="0"/>
              <a:buNone/>
              <a:defRPr sz="1400"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tx1"/>
              </a:buClr>
              <a:buFont typeface="Arial" panose="020B0604020202020204" pitchFamily="34" charset="0"/>
              <a:buNone/>
              <a:defRPr sz="1200"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tx1"/>
              </a:buClr>
              <a:buFont typeface="Arial" panose="020B0604020202020204" pitchFamily="34" charset="0"/>
              <a:buNone/>
              <a:defRPr sz="1000" kern="1200" cap="all" baseline="0">
                <a:solidFill>
                  <a:schemeClr val="tx1"/>
                </a:solidFill>
                <a:effectLst/>
                <a:latin typeface="+mn-lt"/>
                <a:ea typeface="+mn-ea"/>
                <a:cs typeface="+mn-cs"/>
              </a:defRPr>
            </a:lvl9pPr>
          </a:lstStyle>
          <a:p>
            <a:pPr marL="285750" indent="-285750" algn="l">
              <a:buClr>
                <a:srgbClr val="4130BE"/>
              </a:buClr>
              <a:buFont typeface="Arial" panose="020B0604020202020204" pitchFamily="34" charset="0"/>
              <a:buChar char="•"/>
            </a:pPr>
            <a:r>
              <a:rPr lang="en-US" sz="1300" cap="none" dirty="0" smtClean="0">
                <a:solidFill>
                  <a:srgbClr val="4130BE"/>
                </a:solidFill>
                <a:latin typeface="Franklin Gothic Book" panose="020B0503020102020204" pitchFamily="34" charset="0"/>
              </a:rPr>
              <a:t>Once expenses/encumbrances have been confirmed (expenses in expense log match PeopleSoft/PIC or differences have been identified), </a:t>
            </a:r>
            <a:r>
              <a:rPr lang="en-US" sz="1300" b="1" cap="none" dirty="0" smtClean="0">
                <a:solidFill>
                  <a:schemeClr val="accent6">
                    <a:lumMod val="75000"/>
                  </a:schemeClr>
                </a:solidFill>
                <a:latin typeface="Franklin Gothic Book" panose="020B0503020102020204" pitchFamily="34" charset="0"/>
              </a:rPr>
              <a:t>verify all expenses in PIC and notify PI to certify expenses in PIC.  </a:t>
            </a:r>
          </a:p>
          <a:p>
            <a:pPr marL="285750" indent="-285750" algn="l">
              <a:buFont typeface="Arial" panose="020B0604020202020204" pitchFamily="34" charset="0"/>
              <a:buChar char="•"/>
            </a:pPr>
            <a:r>
              <a:rPr lang="en-US" sz="1300" cap="none" dirty="0" smtClean="0">
                <a:solidFill>
                  <a:srgbClr val="4130BE"/>
                </a:solidFill>
                <a:latin typeface="Franklin Gothic Book" panose="020B0503020102020204" pitchFamily="34" charset="0"/>
              </a:rPr>
              <a:t>Expenses can be verified at any time, PI should certify at least weekly, but it is required that verification and certification must be done not less than monthly.  </a:t>
            </a:r>
          </a:p>
          <a:p>
            <a:pPr marL="285750" indent="-285750" algn="l">
              <a:buFont typeface="Arial" panose="020B0604020202020204" pitchFamily="34" charset="0"/>
              <a:buChar char="•"/>
            </a:pPr>
            <a:r>
              <a:rPr lang="en-US" sz="1300" cap="none" dirty="0" smtClean="0">
                <a:solidFill>
                  <a:srgbClr val="4130BE"/>
                </a:solidFill>
                <a:latin typeface="Franklin Gothic Book" panose="020B0503020102020204" pitchFamily="34" charset="0"/>
              </a:rPr>
              <a:t>Of particular importance is the monthly verification and certification of payroll expenses.  </a:t>
            </a:r>
          </a:p>
          <a:p>
            <a:pPr marL="285750" indent="-285750" algn="l">
              <a:buFont typeface="Arial" panose="020B0604020202020204" pitchFamily="34" charset="0"/>
              <a:buChar char="•"/>
            </a:pPr>
            <a:r>
              <a:rPr lang="en-US" sz="1300" cap="none" dirty="0" smtClean="0">
                <a:solidFill>
                  <a:srgbClr val="4130BE"/>
                </a:solidFill>
                <a:latin typeface="Franklin Gothic Book" panose="020B0503020102020204" pitchFamily="34" charset="0"/>
              </a:rPr>
              <a:t>UTEP has elected to rely on the “after the fact payroll certification” method to comply with the requirements of</a:t>
            </a:r>
            <a:r>
              <a:rPr lang="en-US" sz="1300" cap="none" dirty="0" smtClean="0">
                <a:latin typeface="Franklin Gothic Book" panose="020B0503020102020204" pitchFamily="34" charset="0"/>
              </a:rPr>
              <a:t> </a:t>
            </a:r>
            <a:r>
              <a:rPr lang="en-US" sz="1300" b="1" cap="none" dirty="0" smtClean="0">
                <a:solidFill>
                  <a:schemeClr val="accent6">
                    <a:lumMod val="75000"/>
                  </a:schemeClr>
                </a:solidFill>
                <a:latin typeface="Franklin Gothic Book" panose="020B0503020102020204" pitchFamily="34" charset="0"/>
              </a:rPr>
              <a:t>Title 2 –Subtitle A- Chapter II- Part 200, specifically 200.430 and 200.431 400.31 </a:t>
            </a:r>
          </a:p>
          <a:p>
            <a:pPr marL="285750" indent="-285750" algn="l">
              <a:buFont typeface="Arial" panose="020B0604020202020204" pitchFamily="34" charset="0"/>
              <a:buChar char="•"/>
            </a:pPr>
            <a:r>
              <a:rPr lang="en-US" sz="1300" cap="none" dirty="0" smtClean="0">
                <a:solidFill>
                  <a:srgbClr val="4130BE"/>
                </a:solidFill>
                <a:latin typeface="Franklin Gothic Book" panose="020B0503020102020204" pitchFamily="34" charset="0"/>
              </a:rPr>
              <a:t>UTEP has suspended it’s former method of “Effort Certification” and has elected the alternative, which is</a:t>
            </a:r>
            <a:r>
              <a:rPr lang="en-US" sz="1300" cap="none" dirty="0" smtClean="0">
                <a:latin typeface="Franklin Gothic Book" panose="020B0503020102020204" pitchFamily="34" charset="0"/>
              </a:rPr>
              <a:t>:</a:t>
            </a:r>
          </a:p>
          <a:p>
            <a:r>
              <a:rPr lang="en-US" sz="1300" b="1" cap="none" dirty="0" smtClean="0">
                <a:solidFill>
                  <a:schemeClr val="accent6">
                    <a:lumMod val="75000"/>
                  </a:schemeClr>
                </a:solidFill>
                <a:latin typeface="Franklin Gothic Book" panose="020B0503020102020204" pitchFamily="34" charset="0"/>
              </a:rPr>
              <a:t>The PI of a project has to “certify” that all payroll expenses are appropriate to the amount of work all faculty/staff/student employees have contributed to the specific project objectives where the expense is shown.  </a:t>
            </a:r>
          </a:p>
          <a:p>
            <a:pPr marL="285750" indent="-285750" algn="l">
              <a:buFont typeface="Arial" panose="020B0604020202020204" pitchFamily="34" charset="0"/>
              <a:buChar char="•"/>
            </a:pPr>
            <a:r>
              <a:rPr lang="en-US" sz="1300" cap="none" dirty="0" smtClean="0">
                <a:latin typeface="Franklin Gothic Book" panose="020B0503020102020204" pitchFamily="34" charset="0"/>
              </a:rPr>
              <a:t> </a:t>
            </a:r>
            <a:r>
              <a:rPr lang="en-US" sz="1300" cap="none" dirty="0" smtClean="0">
                <a:solidFill>
                  <a:srgbClr val="4130BE"/>
                </a:solidFill>
                <a:latin typeface="Franklin Gothic Book" panose="020B0503020102020204" pitchFamily="34" charset="0"/>
              </a:rPr>
              <a:t>ORSP has means to track verification and certification progress, and is responsible to provide certification data in a timely fashion to auditing entities. </a:t>
            </a:r>
          </a:p>
          <a:p>
            <a:pPr marL="285750" indent="-285750" algn="l">
              <a:buFont typeface="Arial" panose="020B0604020202020204" pitchFamily="34" charset="0"/>
              <a:buChar char="•"/>
            </a:pPr>
            <a:endParaRPr lang="en-US" sz="1400" cap="none" dirty="0">
              <a:solidFill>
                <a:srgbClr val="000033"/>
              </a:solidFill>
              <a:latin typeface="Franklin Gothic Book" panose="020B0503020102020204" pitchFamily="34" charset="0"/>
            </a:endParaRPr>
          </a:p>
          <a:p>
            <a:pPr algn="l"/>
            <a:endParaRPr lang="en-US" sz="1400" cap="none" dirty="0" smtClean="0">
              <a:solidFill>
                <a:srgbClr val="000033"/>
              </a:solidFill>
              <a:latin typeface="Georgia" panose="02040502050405020303" pitchFamily="18" charset="0"/>
            </a:endParaRPr>
          </a:p>
        </p:txBody>
      </p:sp>
      <p:sp>
        <p:nvSpPr>
          <p:cNvPr id="14" name="Title 2"/>
          <p:cNvSpPr txBox="1">
            <a:spLocks/>
          </p:cNvSpPr>
          <p:nvPr/>
        </p:nvSpPr>
        <p:spPr>
          <a:xfrm>
            <a:off x="1" y="-32952"/>
            <a:ext cx="9143999" cy="6425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200" kern="1200" cap="all" baseline="0">
                <a:solidFill>
                  <a:schemeClr val="tx1"/>
                </a:solidFill>
                <a:effectLst/>
                <a:latin typeface="+mj-lt"/>
                <a:ea typeface="+mj-ea"/>
                <a:cs typeface="+mj-cs"/>
              </a:defRPr>
            </a:lvl1pPr>
          </a:lstStyle>
          <a:p>
            <a:r>
              <a:rPr lang="en-US" sz="2400" b="1" cap="none" dirty="0" smtClean="0">
                <a:solidFill>
                  <a:prstClr val="black">
                    <a:lumMod val="85000"/>
                    <a:lumOff val="15000"/>
                  </a:prstClr>
                </a:solidFill>
                <a:latin typeface="Georgia"/>
                <a:ea typeface="+mn-ea"/>
                <a:cs typeface="Georgia"/>
              </a:rPr>
              <a:t>Mandatory PIC Verification and Certification</a:t>
            </a:r>
            <a:endParaRPr lang="en-US" sz="2400" b="1" cap="none" dirty="0">
              <a:solidFill>
                <a:prstClr val="black">
                  <a:lumMod val="85000"/>
                  <a:lumOff val="15000"/>
                </a:prstClr>
              </a:solidFill>
              <a:latin typeface="Georgia"/>
              <a:ea typeface="+mn-ea"/>
              <a:cs typeface="Georgia"/>
            </a:endParaRPr>
          </a:p>
        </p:txBody>
      </p:sp>
      <p:sp>
        <p:nvSpPr>
          <p:cNvPr id="3" name="TextBox 2"/>
          <p:cNvSpPr txBox="1"/>
          <p:nvPr/>
        </p:nvSpPr>
        <p:spPr>
          <a:xfrm>
            <a:off x="-15240" y="4934634"/>
            <a:ext cx="9103500" cy="646331"/>
          </a:xfrm>
          <a:prstGeom prst="rect">
            <a:avLst/>
          </a:prstGeom>
          <a:noFill/>
        </p:spPr>
        <p:txBody>
          <a:bodyPr wrap="square" rtlCol="0">
            <a:spAutoFit/>
          </a:bodyPr>
          <a:lstStyle/>
          <a:p>
            <a:pPr algn="ctr"/>
            <a:r>
              <a:rPr lang="en-US" b="1" dirty="0">
                <a:solidFill>
                  <a:schemeClr val="accent6">
                    <a:lumMod val="75000"/>
                  </a:schemeClr>
                </a:solidFill>
                <a:latin typeface="Franklin Gothic Book" panose="020B0503020102020204" pitchFamily="34" charset="0"/>
              </a:rPr>
              <a:t>If you find an error, take the necessary steps to correct it immediately- talk to one of your resources listed in </a:t>
            </a:r>
            <a:r>
              <a:rPr lang="en-US" b="1" dirty="0" smtClean="0">
                <a:solidFill>
                  <a:schemeClr val="accent6">
                    <a:lumMod val="75000"/>
                  </a:schemeClr>
                </a:solidFill>
                <a:latin typeface="Franklin Gothic Book" panose="020B0503020102020204" pitchFamily="34" charset="0"/>
              </a:rPr>
              <a:t>a slide appended for </a:t>
            </a:r>
            <a:r>
              <a:rPr lang="en-US" b="1" dirty="0">
                <a:solidFill>
                  <a:schemeClr val="accent6">
                    <a:lumMod val="75000"/>
                  </a:schemeClr>
                </a:solidFill>
                <a:latin typeface="Franklin Gothic Book" panose="020B0503020102020204" pitchFamily="34" charset="0"/>
              </a:rPr>
              <a:t>necessary steps</a:t>
            </a:r>
            <a:endParaRPr lang="en-US" b="1" dirty="0">
              <a:latin typeface="Franklin Gothic Book" panose="020B0503020102020204" pitchFamily="34" charset="0"/>
            </a:endParaRPr>
          </a:p>
        </p:txBody>
      </p:sp>
    </p:spTree>
    <p:extLst>
      <p:ext uri="{BB962C8B-B14F-4D97-AF65-F5344CB8AC3E}">
        <p14:creationId xmlns:p14="http://schemas.microsoft.com/office/powerpoint/2010/main" val="38426532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400" b="1" dirty="0">
                <a:latin typeface="Georgia" panose="02040502050405020303" pitchFamily="18" charset="0"/>
              </a:rPr>
              <a:t>Reconciliation Auditing </a:t>
            </a:r>
            <a:r>
              <a:rPr lang="en-US" sz="2400" b="1" dirty="0" smtClean="0">
                <a:latin typeface="Georgia" panose="02040502050405020303" pitchFamily="18" charset="0"/>
              </a:rPr>
              <a:t>Expectations</a:t>
            </a:r>
            <a:endParaRPr lang="en-US" sz="2400" b="1" dirty="0">
              <a:solidFill>
                <a:srgbClr val="FF0000"/>
              </a:solidFill>
              <a:latin typeface="Georgia" panose="02040502050405020303" pitchFamily="18" charset="0"/>
            </a:endParaRPr>
          </a:p>
        </p:txBody>
      </p:sp>
      <p:sp>
        <p:nvSpPr>
          <p:cNvPr id="3" name="Content Placeholder 2"/>
          <p:cNvSpPr>
            <a:spLocks noGrp="1"/>
          </p:cNvSpPr>
          <p:nvPr>
            <p:ph idx="1"/>
          </p:nvPr>
        </p:nvSpPr>
        <p:spPr>
          <a:xfrm>
            <a:off x="0" y="685801"/>
            <a:ext cx="8991600" cy="5029200"/>
          </a:xfrm>
        </p:spPr>
        <p:txBody>
          <a:bodyPr>
            <a:normAutofit lnSpcReduction="10000"/>
          </a:bodyPr>
          <a:lstStyle/>
          <a:p>
            <a:pPr marL="0" indent="0">
              <a:buNone/>
            </a:pPr>
            <a:r>
              <a:rPr lang="en-US" sz="2000" dirty="0" smtClean="0">
                <a:solidFill>
                  <a:srgbClr val="4130BE"/>
                </a:solidFill>
                <a:latin typeface="Franklin Gothic Book" panose="020B0503020102020204" pitchFamily="34" charset="0"/>
              </a:rPr>
              <a:t>As </a:t>
            </a:r>
            <a:r>
              <a:rPr lang="en-US" sz="2000" dirty="0">
                <a:solidFill>
                  <a:srgbClr val="4130BE"/>
                </a:solidFill>
                <a:latin typeface="Franklin Gothic Book" panose="020B0503020102020204" pitchFamily="34" charset="0"/>
              </a:rPr>
              <a:t>stated in the UTEP Handbook of Operating Procedures,</a:t>
            </a:r>
          </a:p>
          <a:p>
            <a:pPr lvl="1"/>
            <a:r>
              <a:rPr lang="en-US" sz="2000" dirty="0">
                <a:solidFill>
                  <a:srgbClr val="4130BE"/>
                </a:solidFill>
                <a:latin typeface="Franklin Gothic Book" panose="020B0503020102020204" pitchFamily="34" charset="0"/>
              </a:rPr>
              <a:t>Reconciliations must be processed on a monthly basis</a:t>
            </a:r>
          </a:p>
          <a:p>
            <a:pPr lvl="1"/>
            <a:r>
              <a:rPr lang="en-US" sz="2000" dirty="0">
                <a:solidFill>
                  <a:srgbClr val="4130BE"/>
                </a:solidFill>
                <a:latin typeface="Franklin Gothic Book" panose="020B0503020102020204" pitchFamily="34" charset="0"/>
              </a:rPr>
              <a:t>Reconciliation review consists of examining supporting documentation and the actual charges against the grant.</a:t>
            </a:r>
          </a:p>
          <a:p>
            <a:pPr lvl="1"/>
            <a:r>
              <a:rPr lang="en-US" sz="2000" dirty="0">
                <a:solidFill>
                  <a:srgbClr val="4130BE"/>
                </a:solidFill>
                <a:latin typeface="Franklin Gothic Book" panose="020B0503020102020204" pitchFamily="34" charset="0"/>
              </a:rPr>
              <a:t>Discrepancies should be resolved within 60 days after their identification. </a:t>
            </a:r>
          </a:p>
          <a:p>
            <a:pPr lvl="1"/>
            <a:r>
              <a:rPr lang="en-US" sz="2000" dirty="0">
                <a:solidFill>
                  <a:srgbClr val="4130BE"/>
                </a:solidFill>
                <a:latin typeface="Franklin Gothic Book" panose="020B0503020102020204" pitchFamily="34" charset="0"/>
              </a:rPr>
              <a:t>The administrator should follow up to ensure all the corrections have been made and </a:t>
            </a:r>
            <a:r>
              <a:rPr lang="en-US" sz="2000" dirty="0" smtClean="0">
                <a:solidFill>
                  <a:srgbClr val="4130BE"/>
                </a:solidFill>
                <a:latin typeface="Franklin Gothic Book" panose="020B0503020102020204" pitchFamily="34" charset="0"/>
              </a:rPr>
              <a:t>recorded</a:t>
            </a:r>
            <a:endParaRPr lang="en-US" sz="2000" dirty="0">
              <a:solidFill>
                <a:srgbClr val="4130BE"/>
              </a:solidFill>
              <a:latin typeface="Franklin Gothic Book" panose="020B0503020102020204" pitchFamily="34" charset="0"/>
            </a:endParaRPr>
          </a:p>
          <a:p>
            <a:pPr lvl="1"/>
            <a:r>
              <a:rPr lang="en-US" sz="2000" dirty="0">
                <a:solidFill>
                  <a:srgbClr val="4130BE"/>
                </a:solidFill>
                <a:latin typeface="Franklin Gothic Book" panose="020B0503020102020204" pitchFamily="34" charset="0"/>
              </a:rPr>
              <a:t>Backup documentation for expenses should be maintained in accordance with record </a:t>
            </a:r>
            <a:r>
              <a:rPr lang="en-US" sz="2000" dirty="0" smtClean="0">
                <a:solidFill>
                  <a:srgbClr val="4130BE"/>
                </a:solidFill>
                <a:latin typeface="Franklin Gothic Book" panose="020B0503020102020204" pitchFamily="34" charset="0"/>
              </a:rPr>
              <a:t>retention </a:t>
            </a:r>
            <a:r>
              <a:rPr lang="en-US" sz="2000" dirty="0">
                <a:solidFill>
                  <a:srgbClr val="4130BE"/>
                </a:solidFill>
                <a:latin typeface="Franklin Gothic Book" panose="020B0503020102020204" pitchFamily="34" charset="0"/>
              </a:rPr>
              <a:t>guidelines.</a:t>
            </a:r>
          </a:p>
          <a:p>
            <a:pPr lvl="2"/>
            <a:r>
              <a:rPr lang="en-US" sz="2000" dirty="0">
                <a:solidFill>
                  <a:schemeClr val="accent6">
                    <a:lumMod val="75000"/>
                  </a:schemeClr>
                </a:solidFill>
                <a:latin typeface="Franklin Gothic Book" panose="020B0503020102020204" pitchFamily="34" charset="0"/>
              </a:rPr>
              <a:t>Documentation: IAP’s, Purchase Orders, Travel Authorizations, Vouchers, Expense Reports, SAR’s, APS forms, </a:t>
            </a:r>
            <a:r>
              <a:rPr lang="en-US" sz="2000" b="1" dirty="0" smtClean="0">
                <a:solidFill>
                  <a:srgbClr val="FF0000"/>
                </a:solidFill>
                <a:latin typeface="Franklin Gothic Book" panose="020B0503020102020204" pitchFamily="34" charset="0"/>
              </a:rPr>
              <a:t>timesheets</a:t>
            </a:r>
            <a:r>
              <a:rPr lang="en-US" sz="2000" dirty="0" smtClean="0">
                <a:solidFill>
                  <a:schemeClr val="accent6">
                    <a:lumMod val="75000"/>
                  </a:schemeClr>
                </a:solidFill>
                <a:latin typeface="Franklin Gothic Book" panose="020B0503020102020204" pitchFamily="34" charset="0"/>
              </a:rPr>
              <a:t>, etc.</a:t>
            </a:r>
          </a:p>
          <a:p>
            <a:pPr lvl="2"/>
            <a:r>
              <a:rPr lang="en-US" sz="2000" dirty="0" smtClean="0">
                <a:solidFill>
                  <a:schemeClr val="accent6">
                    <a:lumMod val="75000"/>
                  </a:schemeClr>
                </a:solidFill>
                <a:latin typeface="Franklin Gothic Book" panose="020B0503020102020204" pitchFamily="34" charset="0"/>
              </a:rPr>
              <a:t>Timesheets are the ONLY documentation that must be maintained at a department level for audit, all others must be retrievable electronically</a:t>
            </a:r>
          </a:p>
          <a:p>
            <a:pPr marL="914400" lvl="2" indent="0" algn="ctr">
              <a:buNone/>
            </a:pPr>
            <a:endParaRPr lang="en-US" sz="2000" dirty="0">
              <a:solidFill>
                <a:schemeClr val="accent6">
                  <a:lumMod val="75000"/>
                </a:schemeClr>
              </a:solidFill>
              <a:latin typeface="Franklin Gothic Book" panose="020B0503020102020204" pitchFamily="34" charset="0"/>
            </a:endParaRPr>
          </a:p>
          <a:p>
            <a:pPr marL="914400" lvl="2" indent="0" algn="ctr">
              <a:buNone/>
            </a:pPr>
            <a:r>
              <a:rPr lang="en-US" sz="1800" b="1" dirty="0" smtClean="0">
                <a:solidFill>
                  <a:srgbClr val="FF0000"/>
                </a:solidFill>
                <a:latin typeface="Franklin Gothic Book" panose="020B0503020102020204" pitchFamily="34" charset="0"/>
              </a:rPr>
              <a:t>We love our Internal Auditors </a:t>
            </a:r>
          </a:p>
          <a:p>
            <a:pPr marL="914400" lvl="2" indent="0" algn="ctr">
              <a:buNone/>
            </a:pPr>
            <a:r>
              <a:rPr lang="en-US" sz="1400" dirty="0" smtClean="0">
                <a:solidFill>
                  <a:srgbClr val="FF0000"/>
                </a:solidFill>
                <a:latin typeface="Franklin Gothic Book" panose="020B0503020102020204" pitchFamily="34" charset="0"/>
              </a:rPr>
              <a:t>(They keep us out of trouble with Federal Agencies)</a:t>
            </a:r>
            <a:endParaRPr lang="en-US" sz="1800" b="1" dirty="0">
              <a:solidFill>
                <a:srgbClr val="FF0000"/>
              </a:solidFill>
              <a:latin typeface="Franklin Gothic Book" panose="020B0503020102020204" pitchFamily="34" charset="0"/>
            </a:endParaRPr>
          </a:p>
          <a:p>
            <a:pPr marL="0" indent="0">
              <a:buNone/>
            </a:pPr>
            <a:endParaRPr lang="en-US" sz="1800" dirty="0" smtClean="0">
              <a:solidFill>
                <a:srgbClr val="4130BE"/>
              </a:solidFill>
              <a:latin typeface="Georgia" panose="02040502050405020303" pitchFamily="18" charset="0"/>
            </a:endParaRPr>
          </a:p>
        </p:txBody>
      </p:sp>
    </p:spTree>
    <p:extLst>
      <p:ext uri="{BB962C8B-B14F-4D97-AF65-F5344CB8AC3E}">
        <p14:creationId xmlns:p14="http://schemas.microsoft.com/office/powerpoint/2010/main" val="3875048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a:bodyPr>
          <a:lstStyle/>
          <a:p>
            <a:r>
              <a:rPr lang="en-US" sz="2400" b="1" dirty="0" smtClean="0">
                <a:latin typeface="Georgia" panose="02040502050405020303" pitchFamily="18" charset="0"/>
              </a:rPr>
              <a:t>Grants Process</a:t>
            </a:r>
            <a:endParaRPr lang="en-US" sz="2400" b="1" dirty="0">
              <a:latin typeface="Georgia" panose="02040502050405020303" pitchFamily="18" charset="0"/>
            </a:endParaRPr>
          </a:p>
        </p:txBody>
      </p:sp>
      <p:graphicFrame>
        <p:nvGraphicFramePr>
          <p:cNvPr id="5" name="Diagram 4"/>
          <p:cNvGraphicFramePr/>
          <p:nvPr>
            <p:extLst>
              <p:ext uri="{D42A27DB-BD31-4B8C-83A1-F6EECF244321}">
                <p14:modId xmlns:p14="http://schemas.microsoft.com/office/powerpoint/2010/main" val="765641790"/>
              </p:ext>
            </p:extLst>
          </p:nvPr>
        </p:nvGraphicFramePr>
        <p:xfrm>
          <a:off x="-228600" y="1397106"/>
          <a:ext cx="9143999" cy="4241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38200" y="690175"/>
            <a:ext cx="2209801"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solidFill>
                  <a:srgbClr val="002060"/>
                </a:solidFill>
              </a:rPr>
              <a:t>PRE AWARD</a:t>
            </a:r>
            <a:r>
              <a:rPr lang="en-US" dirty="0" smtClean="0">
                <a:solidFill>
                  <a:srgbClr val="002060"/>
                </a:solidFill>
              </a:rPr>
              <a:t/>
            </a:r>
            <a:br>
              <a:rPr lang="en-US" dirty="0" smtClean="0">
                <a:solidFill>
                  <a:srgbClr val="002060"/>
                </a:solidFill>
              </a:rPr>
            </a:br>
            <a:r>
              <a:rPr lang="en-US" sz="1100" dirty="0" smtClean="0">
                <a:solidFill>
                  <a:srgbClr val="002060"/>
                </a:solidFill>
              </a:rPr>
              <a:t>ORSP</a:t>
            </a:r>
            <a:endParaRPr lang="en-US" sz="1100" dirty="0">
              <a:solidFill>
                <a:srgbClr val="002060"/>
              </a:solidFill>
            </a:endParaRPr>
          </a:p>
        </p:txBody>
      </p:sp>
      <p:sp>
        <p:nvSpPr>
          <p:cNvPr id="7" name="TextBox 6"/>
          <p:cNvSpPr txBox="1"/>
          <p:nvPr/>
        </p:nvSpPr>
        <p:spPr>
          <a:xfrm>
            <a:off x="3581400" y="688254"/>
            <a:ext cx="4648200" cy="5539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solidFill>
                  <a:srgbClr val="002060"/>
                </a:solidFill>
              </a:rPr>
              <a:t>POST AWARD</a:t>
            </a:r>
            <a:r>
              <a:rPr lang="en-US" dirty="0" smtClean="0">
                <a:solidFill>
                  <a:srgbClr val="002060"/>
                </a:solidFill>
              </a:rPr>
              <a:t/>
            </a:r>
            <a:br>
              <a:rPr lang="en-US" dirty="0" smtClean="0">
                <a:solidFill>
                  <a:srgbClr val="002060"/>
                </a:solidFill>
              </a:rPr>
            </a:br>
            <a:r>
              <a:rPr lang="en-US" sz="1100" dirty="0" smtClean="0">
                <a:solidFill>
                  <a:srgbClr val="002060"/>
                </a:solidFill>
              </a:rPr>
              <a:t>C&amp;G </a:t>
            </a:r>
            <a:endParaRPr lang="en-US" sz="1100" dirty="0">
              <a:solidFill>
                <a:srgbClr val="002060"/>
              </a:solidFill>
            </a:endParaRPr>
          </a:p>
        </p:txBody>
      </p:sp>
    </p:spTree>
    <p:extLst>
      <p:ext uri="{BB962C8B-B14F-4D97-AF65-F5344CB8AC3E}">
        <p14:creationId xmlns:p14="http://schemas.microsoft.com/office/powerpoint/2010/main" val="500530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400" b="1" dirty="0" smtClean="0">
                <a:latin typeface="Georgia" panose="02040502050405020303" pitchFamily="18" charset="0"/>
              </a:rPr>
              <a:t>Examples of Do’s and Don’ts on Grants</a:t>
            </a:r>
            <a:endParaRPr lang="en-US" sz="2400" b="1" dirty="0">
              <a:latin typeface="Georgia" panose="02040502050405020303" pitchFamily="18" charset="0"/>
            </a:endParaRPr>
          </a:p>
        </p:txBody>
      </p:sp>
      <p:sp>
        <p:nvSpPr>
          <p:cNvPr id="10" name="Freeform 9"/>
          <p:cNvSpPr/>
          <p:nvPr/>
        </p:nvSpPr>
        <p:spPr>
          <a:xfrm>
            <a:off x="267199" y="1574838"/>
            <a:ext cx="8609601" cy="4490029"/>
          </a:xfrm>
          <a:custGeom>
            <a:avLst/>
            <a:gdLst>
              <a:gd name="connsiteX0" fmla="*/ 0 w 3091087"/>
              <a:gd name="connsiteY0" fmla="*/ 0 h 3075730"/>
              <a:gd name="connsiteX1" fmla="*/ 3091087 w 3091087"/>
              <a:gd name="connsiteY1" fmla="*/ 0 h 3075730"/>
              <a:gd name="connsiteX2" fmla="*/ 3091087 w 3091087"/>
              <a:gd name="connsiteY2" fmla="*/ 3075730 h 3075730"/>
              <a:gd name="connsiteX3" fmla="*/ 0 w 3091087"/>
              <a:gd name="connsiteY3" fmla="*/ 3075730 h 3075730"/>
              <a:gd name="connsiteX4" fmla="*/ 0 w 3091087"/>
              <a:gd name="connsiteY4" fmla="*/ 0 h 307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087" h="3075730">
                <a:moveTo>
                  <a:pt x="0" y="0"/>
                </a:moveTo>
                <a:lnTo>
                  <a:pt x="3091087" y="0"/>
                </a:lnTo>
                <a:lnTo>
                  <a:pt x="3091087" y="3075730"/>
                </a:lnTo>
                <a:lnTo>
                  <a:pt x="0" y="30757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955" tIns="20955" rIns="20955" bIns="20955" numCol="1" spcCol="1270" anchor="t" anchorCtr="0">
            <a:noAutofit/>
          </a:bodyPr>
          <a:lstStyle/>
          <a:p>
            <a:pPr marL="285750" lvl="0" indent="-285750" algn="l" defTabSz="488950">
              <a:lnSpc>
                <a:spcPct val="90000"/>
              </a:lnSpc>
              <a:spcBef>
                <a:spcPct val="0"/>
              </a:spcBef>
              <a:spcAft>
                <a:spcPct val="35000"/>
              </a:spcAft>
              <a:buFont typeface="Courier New" panose="02070309020205020404" pitchFamily="49" charset="0"/>
              <a:buChar char="o"/>
            </a:pPr>
            <a:r>
              <a:rPr lang="en-US" sz="1600" b="1" kern="1200" dirty="0" smtClean="0">
                <a:solidFill>
                  <a:srgbClr val="4130BE"/>
                </a:solidFill>
                <a:latin typeface="Franklin Gothic Book" panose="020B0503020102020204" pitchFamily="34" charset="0"/>
              </a:rPr>
              <a:t>All</a:t>
            </a:r>
            <a:r>
              <a:rPr lang="en-US" sz="1600" kern="1200" dirty="0" smtClean="0">
                <a:solidFill>
                  <a:srgbClr val="4130BE"/>
                </a:solidFill>
                <a:latin typeface="Franklin Gothic Book" panose="020B0503020102020204" pitchFamily="34" charset="0"/>
              </a:rPr>
              <a:t> assignments </a:t>
            </a:r>
            <a:r>
              <a:rPr lang="en-US" sz="1600" b="1" u="sng" kern="1200" dirty="0" smtClean="0">
                <a:solidFill>
                  <a:srgbClr val="4130BE"/>
                </a:solidFill>
                <a:latin typeface="Franklin Gothic Book" panose="020B0503020102020204" pitchFamily="34" charset="0"/>
              </a:rPr>
              <a:t>must be within the period of the funding/project period </a:t>
            </a:r>
            <a:r>
              <a:rPr lang="en-US" sz="1600" kern="1200" dirty="0" smtClean="0">
                <a:solidFill>
                  <a:srgbClr val="4130BE"/>
                </a:solidFill>
                <a:latin typeface="Franklin Gothic Book" panose="020B0503020102020204" pitchFamily="34" charset="0"/>
              </a:rPr>
              <a:t>(available funds).</a:t>
            </a:r>
          </a:p>
          <a:p>
            <a:pPr marL="285750" lvl="0" indent="-285750" algn="l" defTabSz="488950">
              <a:lnSpc>
                <a:spcPct val="90000"/>
              </a:lnSpc>
              <a:spcBef>
                <a:spcPct val="0"/>
              </a:spcBef>
              <a:spcAft>
                <a:spcPct val="35000"/>
              </a:spcAft>
              <a:buFont typeface="Courier New" panose="02070309020205020404" pitchFamily="49" charset="0"/>
              <a:buChar char="o"/>
            </a:pPr>
            <a:r>
              <a:rPr lang="en-US" sz="1600" b="1" kern="1200" dirty="0" smtClean="0">
                <a:solidFill>
                  <a:srgbClr val="4130BE"/>
                </a:solidFill>
                <a:latin typeface="Franklin Gothic Book" panose="020B0503020102020204" pitchFamily="34" charset="0"/>
              </a:rPr>
              <a:t>All</a:t>
            </a:r>
            <a:r>
              <a:rPr lang="en-US" sz="1600" kern="1200" dirty="0" smtClean="0">
                <a:solidFill>
                  <a:srgbClr val="4130BE"/>
                </a:solidFill>
                <a:latin typeface="Franklin Gothic Book" panose="020B0503020102020204" pitchFamily="34" charset="0"/>
              </a:rPr>
              <a:t> items purchased must follow University policy, be allowable and meet the objectives of the grant. </a:t>
            </a:r>
          </a:p>
          <a:p>
            <a:pPr marL="285750" lvl="0" indent="-285750" algn="l" defTabSz="488950">
              <a:lnSpc>
                <a:spcPct val="90000"/>
              </a:lnSpc>
              <a:spcBef>
                <a:spcPct val="0"/>
              </a:spcBef>
              <a:spcAft>
                <a:spcPct val="35000"/>
              </a:spcAft>
              <a:buFont typeface="Courier New" panose="02070309020205020404" pitchFamily="49" charset="0"/>
              <a:buChar char="o"/>
            </a:pPr>
            <a:r>
              <a:rPr lang="en-US" sz="1600" b="1" kern="1200" dirty="0" smtClean="0">
                <a:solidFill>
                  <a:srgbClr val="4130BE"/>
                </a:solidFill>
                <a:latin typeface="Franklin Gothic Book" panose="020B0503020102020204" pitchFamily="34" charset="0"/>
              </a:rPr>
              <a:t>All </a:t>
            </a:r>
            <a:r>
              <a:rPr lang="en-US" sz="1600" kern="1200" dirty="0" smtClean="0">
                <a:solidFill>
                  <a:srgbClr val="4130BE"/>
                </a:solidFill>
                <a:latin typeface="Franklin Gothic Book" panose="020B0503020102020204" pitchFamily="34" charset="0"/>
              </a:rPr>
              <a:t>overdrafts and non-salary encumbrances need to be cleared prior to the end of the project.</a:t>
            </a:r>
          </a:p>
          <a:p>
            <a:pPr marL="285750" lvl="0" indent="-285750" algn="l" defTabSz="488950">
              <a:lnSpc>
                <a:spcPct val="90000"/>
              </a:lnSpc>
              <a:spcBef>
                <a:spcPct val="0"/>
              </a:spcBef>
              <a:spcAft>
                <a:spcPct val="35000"/>
              </a:spcAft>
              <a:buFont typeface="Courier New" panose="02070309020205020404" pitchFamily="49" charset="0"/>
              <a:buChar char="o"/>
            </a:pPr>
            <a:r>
              <a:rPr lang="en-US" sz="1600" b="1" kern="1200" dirty="0" smtClean="0">
                <a:solidFill>
                  <a:srgbClr val="4130BE"/>
                </a:solidFill>
                <a:latin typeface="Franklin Gothic Book" panose="020B0503020102020204" pitchFamily="34" charset="0"/>
              </a:rPr>
              <a:t>All </a:t>
            </a:r>
            <a:r>
              <a:rPr lang="en-US" sz="1600" kern="1200" dirty="0" smtClean="0">
                <a:solidFill>
                  <a:srgbClr val="4130BE"/>
                </a:solidFill>
                <a:latin typeface="Franklin Gothic Book" panose="020B0503020102020204" pitchFamily="34" charset="0"/>
              </a:rPr>
              <a:t>transactions, such as travel authorization, budget transfers, expense reimbursements, grant expense transfers, etc. </a:t>
            </a:r>
            <a:r>
              <a:rPr lang="en-US" sz="1600" b="1" kern="1200" dirty="0" smtClean="0">
                <a:solidFill>
                  <a:srgbClr val="4130BE"/>
                </a:solidFill>
                <a:latin typeface="Franklin Gothic Book" panose="020B0503020102020204" pitchFamily="34" charset="0"/>
              </a:rPr>
              <a:t>MUST</a:t>
            </a:r>
            <a:r>
              <a:rPr lang="en-US" sz="1600" kern="1200" dirty="0" smtClean="0">
                <a:solidFill>
                  <a:srgbClr val="4130BE"/>
                </a:solidFill>
                <a:latin typeface="Franklin Gothic Book" panose="020B0503020102020204" pitchFamily="34" charset="0"/>
              </a:rPr>
              <a:t> have appropriate justification.</a:t>
            </a:r>
          </a:p>
          <a:p>
            <a:pPr defTabSz="488950">
              <a:lnSpc>
                <a:spcPct val="90000"/>
              </a:lnSpc>
              <a:spcBef>
                <a:spcPct val="0"/>
              </a:spcBef>
              <a:spcAft>
                <a:spcPct val="35000"/>
              </a:spcAft>
            </a:pPr>
            <a:r>
              <a:rPr lang="en-US" sz="1600" b="1" dirty="0">
                <a:solidFill>
                  <a:srgbClr val="4130BE"/>
                </a:solidFill>
                <a:latin typeface="Franklin Gothic Book" panose="020B0503020102020204" pitchFamily="34" charset="0"/>
              </a:rPr>
              <a:t>Other </a:t>
            </a:r>
            <a:r>
              <a:rPr lang="en-US" sz="1600" b="1" dirty="0" smtClean="0">
                <a:solidFill>
                  <a:srgbClr val="4130BE"/>
                </a:solidFill>
                <a:latin typeface="Franklin Gothic Book" panose="020B0503020102020204" pitchFamily="34" charset="0"/>
              </a:rPr>
              <a:t>Do’s:</a:t>
            </a:r>
            <a:endParaRPr lang="en-US" sz="1600" kern="1200" dirty="0" smtClean="0">
              <a:solidFill>
                <a:srgbClr val="4130BE"/>
              </a:solidFill>
              <a:latin typeface="Franklin Gothic Book" panose="020B0503020102020204" pitchFamily="34" charset="0"/>
            </a:endParaRPr>
          </a:p>
          <a:p>
            <a:pPr marL="285750" indent="-285750" defTabSz="488950">
              <a:lnSpc>
                <a:spcPct val="90000"/>
              </a:lnSpc>
              <a:spcBef>
                <a:spcPct val="0"/>
              </a:spcBef>
              <a:spcAft>
                <a:spcPct val="35000"/>
              </a:spcAft>
              <a:buFont typeface="Courier New" panose="02070309020205020404" pitchFamily="49" charset="0"/>
              <a:buChar char="o"/>
            </a:pPr>
            <a:r>
              <a:rPr lang="en-US" sz="1600" dirty="0">
                <a:solidFill>
                  <a:schemeClr val="accent6">
                    <a:lumMod val="75000"/>
                  </a:schemeClr>
                </a:solidFill>
                <a:latin typeface="Franklin Gothic Book" panose="020B0503020102020204" pitchFamily="34" charset="0"/>
              </a:rPr>
              <a:t>Do look at the budget transfer section in the NOA to see transfer information and </a:t>
            </a:r>
            <a:r>
              <a:rPr lang="en-US" sz="1600" dirty="0" smtClean="0">
                <a:solidFill>
                  <a:schemeClr val="accent6">
                    <a:lumMod val="75000"/>
                  </a:schemeClr>
                </a:solidFill>
                <a:latin typeface="Franklin Gothic Book" panose="020B0503020102020204" pitchFamily="34" charset="0"/>
              </a:rPr>
              <a:t>restrictions.</a:t>
            </a:r>
            <a:endParaRPr lang="en-US" sz="1600" kern="1200" dirty="0" smtClean="0">
              <a:solidFill>
                <a:schemeClr val="accent6">
                  <a:lumMod val="75000"/>
                </a:schemeClr>
              </a:solidFill>
              <a:latin typeface="Franklin Gothic Book" panose="020B0503020102020204" pitchFamily="34" charset="0"/>
            </a:endParaRPr>
          </a:p>
          <a:p>
            <a:pPr marL="285750" lvl="0" indent="-285750" algn="l" defTabSz="488950">
              <a:lnSpc>
                <a:spcPct val="90000"/>
              </a:lnSpc>
              <a:spcBef>
                <a:spcPct val="0"/>
              </a:spcBef>
              <a:spcAft>
                <a:spcPct val="35000"/>
              </a:spcAft>
              <a:buFont typeface="Courier New" panose="02070309020205020404" pitchFamily="49" charset="0"/>
              <a:buChar char="o"/>
            </a:pPr>
            <a:r>
              <a:rPr lang="en-US" sz="1600" kern="1200" dirty="0" smtClean="0">
                <a:solidFill>
                  <a:schemeClr val="accent6">
                    <a:lumMod val="75000"/>
                  </a:schemeClr>
                </a:solidFill>
                <a:latin typeface="Franklin Gothic Book" panose="020B0503020102020204" pitchFamily="34" charset="0"/>
              </a:rPr>
              <a:t>Retro assignments or assignment corrections from grant to grant &gt; 90 days are not allowed, unless appropriately justified by PI and with written approval from ORSP (All retro assignments/corrections that involve a grant and a cost center must be approved by ORSP and Executive VP) </a:t>
            </a:r>
          </a:p>
          <a:p>
            <a:pPr marL="285750" lvl="0" indent="-285750" algn="l" defTabSz="488950">
              <a:lnSpc>
                <a:spcPct val="90000"/>
              </a:lnSpc>
              <a:spcBef>
                <a:spcPct val="0"/>
              </a:spcBef>
              <a:spcAft>
                <a:spcPct val="35000"/>
              </a:spcAft>
              <a:buFont typeface="Courier New" panose="02070309020205020404" pitchFamily="49" charset="0"/>
              <a:buChar char="o"/>
            </a:pPr>
            <a:r>
              <a:rPr lang="en-US" sz="1600" dirty="0" smtClean="0">
                <a:solidFill>
                  <a:schemeClr val="accent6">
                    <a:lumMod val="75000"/>
                  </a:schemeClr>
                </a:solidFill>
                <a:latin typeface="Franklin Gothic Book" panose="020B0503020102020204" pitchFamily="34" charset="0"/>
              </a:rPr>
              <a:t>Ask your PI to certify </a:t>
            </a:r>
            <a:r>
              <a:rPr lang="en-US" sz="1600" b="1" u="sng" dirty="0" smtClean="0">
                <a:solidFill>
                  <a:schemeClr val="accent6">
                    <a:lumMod val="75000"/>
                  </a:schemeClr>
                </a:solidFill>
                <a:latin typeface="Franklin Gothic Book" panose="020B0503020102020204" pitchFamily="34" charset="0"/>
              </a:rPr>
              <a:t>payroll expenses </a:t>
            </a:r>
            <a:r>
              <a:rPr lang="en-US" sz="1600" dirty="0" smtClean="0">
                <a:solidFill>
                  <a:schemeClr val="accent6">
                    <a:lumMod val="75000"/>
                  </a:schemeClr>
                </a:solidFill>
                <a:latin typeface="Franklin Gothic Book" panose="020B0503020102020204" pitchFamily="34" charset="0"/>
              </a:rPr>
              <a:t>monthly, it’s an </a:t>
            </a:r>
            <a:r>
              <a:rPr lang="en-US" sz="1600" b="1" u="sng" dirty="0" smtClean="0">
                <a:solidFill>
                  <a:schemeClr val="accent6">
                    <a:lumMod val="75000"/>
                  </a:schemeClr>
                </a:solidFill>
                <a:latin typeface="Franklin Gothic Book" panose="020B0503020102020204" pitchFamily="34" charset="0"/>
              </a:rPr>
              <a:t>audit requirement</a:t>
            </a:r>
          </a:p>
          <a:p>
            <a:pPr lvl="0" algn="l" defTabSz="488950">
              <a:lnSpc>
                <a:spcPct val="90000"/>
              </a:lnSpc>
              <a:spcBef>
                <a:spcPct val="0"/>
              </a:spcBef>
              <a:spcAft>
                <a:spcPct val="35000"/>
              </a:spcAft>
            </a:pPr>
            <a:endParaRPr lang="en-US" sz="1600" u="sng" dirty="0">
              <a:solidFill>
                <a:srgbClr val="4130BE"/>
              </a:solidFill>
              <a:latin typeface="Franklin Gothic Book" panose="020B0503020102020204" pitchFamily="34" charset="0"/>
            </a:endParaRPr>
          </a:p>
          <a:p>
            <a:pPr algn="ctr" defTabSz="488950">
              <a:lnSpc>
                <a:spcPct val="90000"/>
              </a:lnSpc>
              <a:spcBef>
                <a:spcPct val="0"/>
              </a:spcBef>
              <a:spcAft>
                <a:spcPct val="35000"/>
              </a:spcAft>
            </a:pPr>
            <a:r>
              <a:rPr lang="en-US" sz="1600" dirty="0">
                <a:solidFill>
                  <a:srgbClr val="FF0000"/>
                </a:solidFill>
                <a:latin typeface="Franklin Gothic Book" panose="020B0503020102020204" pitchFamily="34" charset="0"/>
              </a:rPr>
              <a:t>Reconcile not less than monthly </a:t>
            </a:r>
            <a:r>
              <a:rPr lang="en-US" sz="1600" dirty="0" smtClean="0">
                <a:solidFill>
                  <a:srgbClr val="FF0000"/>
                </a:solidFill>
                <a:latin typeface="Franklin Gothic Book" panose="020B0503020102020204" pitchFamily="34" charset="0"/>
              </a:rPr>
              <a:t>- reconcile</a:t>
            </a:r>
            <a:r>
              <a:rPr lang="en-US" sz="1600" dirty="0">
                <a:solidFill>
                  <a:srgbClr val="FF0000"/>
                </a:solidFill>
                <a:latin typeface="Franklin Gothic Book" panose="020B0503020102020204" pitchFamily="34" charset="0"/>
              </a:rPr>
              <a:t>, reconcile, reconcile, </a:t>
            </a:r>
            <a:r>
              <a:rPr lang="en-US" sz="1600" b="1" dirty="0">
                <a:solidFill>
                  <a:srgbClr val="FF0000"/>
                </a:solidFill>
                <a:latin typeface="Franklin Gothic Book" panose="020B0503020102020204" pitchFamily="34" charset="0"/>
              </a:rPr>
              <a:t>it’s mandatory</a:t>
            </a:r>
          </a:p>
          <a:p>
            <a:pPr lvl="0" algn="l" defTabSz="488950">
              <a:lnSpc>
                <a:spcPct val="90000"/>
              </a:lnSpc>
              <a:spcBef>
                <a:spcPct val="0"/>
              </a:spcBef>
              <a:spcAft>
                <a:spcPct val="35000"/>
              </a:spcAft>
            </a:pPr>
            <a:endParaRPr lang="en-US" sz="1600" u="sng" dirty="0" smtClean="0">
              <a:solidFill>
                <a:srgbClr val="4130BE"/>
              </a:solidFill>
              <a:latin typeface="Franklin Gothic Book" panose="020B0503020102020204" pitchFamily="34" charset="0"/>
            </a:endParaRPr>
          </a:p>
          <a:p>
            <a:pPr lvl="0" algn="l" defTabSz="488950">
              <a:lnSpc>
                <a:spcPct val="90000"/>
              </a:lnSpc>
              <a:spcBef>
                <a:spcPct val="0"/>
              </a:spcBef>
              <a:spcAft>
                <a:spcPct val="35000"/>
              </a:spcAft>
            </a:pPr>
            <a:endParaRPr lang="en-US" sz="1100" b="1" kern="1200" dirty="0">
              <a:solidFill>
                <a:srgbClr val="4130BE"/>
              </a:solidFill>
              <a:latin typeface="Franklin Gothic Book" panose="020B0503020102020204" pitchFamily="34" charset="0"/>
            </a:endParaRPr>
          </a:p>
          <a:p>
            <a:pPr marL="171450" lvl="0" indent="-171450" algn="l" defTabSz="488950">
              <a:lnSpc>
                <a:spcPct val="90000"/>
              </a:lnSpc>
              <a:spcBef>
                <a:spcPct val="0"/>
              </a:spcBef>
              <a:spcAft>
                <a:spcPct val="35000"/>
              </a:spcAft>
              <a:buFont typeface="Courier New" panose="02070309020205020404" pitchFamily="49" charset="0"/>
              <a:buChar char="o"/>
            </a:pPr>
            <a:endParaRPr lang="en-US" sz="1100" kern="1200" dirty="0" smtClean="0">
              <a:solidFill>
                <a:srgbClr val="4130BE"/>
              </a:solidFill>
              <a:latin typeface="Franklin Gothic Book" panose="020B0503020102020204" pitchFamily="34" charset="0"/>
            </a:endParaRPr>
          </a:p>
          <a:p>
            <a:pPr lvl="0" algn="l" defTabSz="488950">
              <a:lnSpc>
                <a:spcPct val="90000"/>
              </a:lnSpc>
              <a:spcBef>
                <a:spcPct val="0"/>
              </a:spcBef>
              <a:spcAft>
                <a:spcPct val="35000"/>
              </a:spcAft>
            </a:pPr>
            <a:r>
              <a:rPr lang="en-US" sz="1100" kern="1200" dirty="0" smtClean="0">
                <a:solidFill>
                  <a:srgbClr val="4130BE"/>
                </a:solidFill>
                <a:latin typeface="Franklin Gothic Book" panose="020B0503020102020204" pitchFamily="34" charset="0"/>
              </a:rPr>
              <a:t> </a:t>
            </a:r>
            <a:endParaRPr lang="en-US" sz="1100" kern="1200" dirty="0">
              <a:latin typeface="Franklin Gothic Book" panose="020B0503020102020204" pitchFamily="34" charset="0"/>
            </a:endParaRPr>
          </a:p>
        </p:txBody>
      </p:sp>
      <p:sp>
        <p:nvSpPr>
          <p:cNvPr id="11" name="Freeform 10"/>
          <p:cNvSpPr/>
          <p:nvPr/>
        </p:nvSpPr>
        <p:spPr>
          <a:xfrm>
            <a:off x="4551812" y="1991188"/>
            <a:ext cx="2986125" cy="2843002"/>
          </a:xfrm>
          <a:custGeom>
            <a:avLst/>
            <a:gdLst>
              <a:gd name="connsiteX0" fmla="*/ 0 w 2986125"/>
              <a:gd name="connsiteY0" fmla="*/ 0 h 2843002"/>
              <a:gd name="connsiteX1" fmla="*/ 2986125 w 2986125"/>
              <a:gd name="connsiteY1" fmla="*/ 0 h 2843002"/>
              <a:gd name="connsiteX2" fmla="*/ 2986125 w 2986125"/>
              <a:gd name="connsiteY2" fmla="*/ 2843002 h 2843002"/>
              <a:gd name="connsiteX3" fmla="*/ 0 w 2986125"/>
              <a:gd name="connsiteY3" fmla="*/ 2843002 h 2843002"/>
              <a:gd name="connsiteX4" fmla="*/ 0 w 2986125"/>
              <a:gd name="connsiteY4" fmla="*/ 0 h 2843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6125" h="2843002">
                <a:moveTo>
                  <a:pt x="0" y="0"/>
                </a:moveTo>
                <a:lnTo>
                  <a:pt x="2986125" y="0"/>
                </a:lnTo>
                <a:lnTo>
                  <a:pt x="2986125" y="2843002"/>
                </a:lnTo>
                <a:lnTo>
                  <a:pt x="0" y="28430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825" tIns="123825" rIns="123825" bIns="123825" numCol="1" spcCol="1270" anchor="t" anchorCtr="0">
            <a:noAutofit/>
          </a:bodyPr>
          <a:lstStyle/>
          <a:p>
            <a:pPr lvl="0" algn="l" defTabSz="2889250">
              <a:lnSpc>
                <a:spcPct val="90000"/>
              </a:lnSpc>
              <a:spcBef>
                <a:spcPct val="0"/>
              </a:spcBef>
              <a:spcAft>
                <a:spcPct val="35000"/>
              </a:spcAft>
            </a:pPr>
            <a:endParaRPr lang="en-US" sz="6500" kern="1200" dirty="0"/>
          </a:p>
        </p:txBody>
      </p:sp>
      <p:sp>
        <p:nvSpPr>
          <p:cNvPr id="12" name="Cross 11"/>
          <p:cNvSpPr/>
          <p:nvPr/>
        </p:nvSpPr>
        <p:spPr>
          <a:xfrm>
            <a:off x="137692" y="710885"/>
            <a:ext cx="852908" cy="723366"/>
          </a:xfrm>
          <a:prstGeom prst="plus">
            <a:avLst>
              <a:gd name="adj" fmla="val 32810"/>
            </a:avLst>
          </a:prstGeom>
          <a:solidFill>
            <a:srgbClr val="92D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TextBox 2"/>
          <p:cNvSpPr txBox="1"/>
          <p:nvPr/>
        </p:nvSpPr>
        <p:spPr>
          <a:xfrm>
            <a:off x="3574432" y="648286"/>
            <a:ext cx="1828800" cy="646331"/>
          </a:xfrm>
          <a:prstGeom prst="rect">
            <a:avLst/>
          </a:prstGeom>
          <a:noFill/>
        </p:spPr>
        <p:txBody>
          <a:bodyPr wrap="square" rtlCol="0">
            <a:spAutoFit/>
          </a:bodyPr>
          <a:lstStyle/>
          <a:p>
            <a:pPr algn="ctr"/>
            <a:r>
              <a:rPr lang="en-US" sz="3600" dirty="0" smtClean="0"/>
              <a:t>The Do’s</a:t>
            </a:r>
            <a:endParaRPr lang="en-US" sz="3600" dirty="0"/>
          </a:p>
        </p:txBody>
      </p:sp>
      <p:sp>
        <p:nvSpPr>
          <p:cNvPr id="16" name="Cross 15"/>
          <p:cNvSpPr/>
          <p:nvPr/>
        </p:nvSpPr>
        <p:spPr>
          <a:xfrm>
            <a:off x="7987064" y="668672"/>
            <a:ext cx="927338" cy="804881"/>
          </a:xfrm>
          <a:prstGeom prst="plus">
            <a:avLst>
              <a:gd name="adj" fmla="val 32810"/>
            </a:avLst>
          </a:prstGeom>
          <a:solidFill>
            <a:srgbClr val="92D05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904476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2400" b="1" dirty="0" smtClean="0">
                <a:latin typeface="Georgia" panose="02040502050405020303" pitchFamily="18" charset="0"/>
              </a:rPr>
              <a:t>Examples of Do’s and Don’ts on Grants</a:t>
            </a:r>
            <a:endParaRPr lang="en-US" sz="2400" b="1" dirty="0">
              <a:latin typeface="Georgia" panose="02040502050405020303" pitchFamily="18" charset="0"/>
            </a:endParaRPr>
          </a:p>
        </p:txBody>
      </p:sp>
      <p:sp>
        <p:nvSpPr>
          <p:cNvPr id="10" name="Freeform 9"/>
          <p:cNvSpPr/>
          <p:nvPr/>
        </p:nvSpPr>
        <p:spPr>
          <a:xfrm>
            <a:off x="1467250" y="1190544"/>
            <a:ext cx="3091087" cy="3884279"/>
          </a:xfrm>
          <a:custGeom>
            <a:avLst/>
            <a:gdLst>
              <a:gd name="connsiteX0" fmla="*/ 0 w 3091087"/>
              <a:gd name="connsiteY0" fmla="*/ 0 h 3075730"/>
              <a:gd name="connsiteX1" fmla="*/ 3091087 w 3091087"/>
              <a:gd name="connsiteY1" fmla="*/ 0 h 3075730"/>
              <a:gd name="connsiteX2" fmla="*/ 3091087 w 3091087"/>
              <a:gd name="connsiteY2" fmla="*/ 3075730 h 3075730"/>
              <a:gd name="connsiteX3" fmla="*/ 0 w 3091087"/>
              <a:gd name="connsiteY3" fmla="*/ 3075730 h 3075730"/>
              <a:gd name="connsiteX4" fmla="*/ 0 w 3091087"/>
              <a:gd name="connsiteY4" fmla="*/ 0 h 3075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087" h="3075730">
                <a:moveTo>
                  <a:pt x="0" y="0"/>
                </a:moveTo>
                <a:lnTo>
                  <a:pt x="3091087" y="0"/>
                </a:lnTo>
                <a:lnTo>
                  <a:pt x="3091087" y="3075730"/>
                </a:lnTo>
                <a:lnTo>
                  <a:pt x="0" y="30757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955" tIns="20955" rIns="20955" bIns="20955" numCol="1" spcCol="1270" anchor="t" anchorCtr="0">
            <a:noAutofit/>
          </a:bodyPr>
          <a:lstStyle/>
          <a:p>
            <a:pPr lvl="0" algn="l" defTabSz="488950">
              <a:lnSpc>
                <a:spcPct val="90000"/>
              </a:lnSpc>
              <a:spcBef>
                <a:spcPct val="0"/>
              </a:spcBef>
              <a:spcAft>
                <a:spcPct val="35000"/>
              </a:spcAft>
            </a:pPr>
            <a:endParaRPr lang="en-US" sz="1100" kern="1200" dirty="0"/>
          </a:p>
        </p:txBody>
      </p:sp>
      <p:sp>
        <p:nvSpPr>
          <p:cNvPr id="11" name="Freeform 10"/>
          <p:cNvSpPr/>
          <p:nvPr/>
        </p:nvSpPr>
        <p:spPr>
          <a:xfrm>
            <a:off x="4551812" y="1991188"/>
            <a:ext cx="2986125" cy="2843002"/>
          </a:xfrm>
          <a:custGeom>
            <a:avLst/>
            <a:gdLst>
              <a:gd name="connsiteX0" fmla="*/ 0 w 2986125"/>
              <a:gd name="connsiteY0" fmla="*/ 0 h 2843002"/>
              <a:gd name="connsiteX1" fmla="*/ 2986125 w 2986125"/>
              <a:gd name="connsiteY1" fmla="*/ 0 h 2843002"/>
              <a:gd name="connsiteX2" fmla="*/ 2986125 w 2986125"/>
              <a:gd name="connsiteY2" fmla="*/ 2843002 h 2843002"/>
              <a:gd name="connsiteX3" fmla="*/ 0 w 2986125"/>
              <a:gd name="connsiteY3" fmla="*/ 2843002 h 2843002"/>
              <a:gd name="connsiteX4" fmla="*/ 0 w 2986125"/>
              <a:gd name="connsiteY4" fmla="*/ 0 h 2843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6125" h="2843002">
                <a:moveTo>
                  <a:pt x="0" y="0"/>
                </a:moveTo>
                <a:lnTo>
                  <a:pt x="2986125" y="0"/>
                </a:lnTo>
                <a:lnTo>
                  <a:pt x="2986125" y="2843002"/>
                </a:lnTo>
                <a:lnTo>
                  <a:pt x="0" y="28430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3825" tIns="123825" rIns="123825" bIns="123825" numCol="1" spcCol="1270" anchor="t" anchorCtr="0">
            <a:noAutofit/>
          </a:bodyPr>
          <a:lstStyle/>
          <a:p>
            <a:pPr lvl="0" algn="l" defTabSz="2889250">
              <a:lnSpc>
                <a:spcPct val="90000"/>
              </a:lnSpc>
              <a:spcBef>
                <a:spcPct val="0"/>
              </a:spcBef>
              <a:spcAft>
                <a:spcPct val="35000"/>
              </a:spcAft>
            </a:pPr>
            <a:endParaRPr lang="en-US" sz="6500" kern="1200" dirty="0"/>
          </a:p>
        </p:txBody>
      </p:sp>
      <p:sp>
        <p:nvSpPr>
          <p:cNvPr id="13" name="Rectangle 12"/>
          <p:cNvSpPr/>
          <p:nvPr/>
        </p:nvSpPr>
        <p:spPr>
          <a:xfrm>
            <a:off x="7488404" y="852239"/>
            <a:ext cx="1248591" cy="405274"/>
          </a:xfrm>
          <a:prstGeom prst="rect">
            <a:avLst/>
          </a:prstGeom>
          <a:solidFill>
            <a:srgbClr val="FF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extBox 5"/>
          <p:cNvSpPr txBox="1"/>
          <p:nvPr/>
        </p:nvSpPr>
        <p:spPr>
          <a:xfrm>
            <a:off x="0" y="1225504"/>
            <a:ext cx="8983836" cy="5032147"/>
          </a:xfrm>
          <a:prstGeom prst="rect">
            <a:avLst/>
          </a:prstGeom>
          <a:noFill/>
        </p:spPr>
        <p:txBody>
          <a:bodyPr wrap="square" rtlCol="0">
            <a:spAutoFit/>
          </a:bodyPr>
          <a:lstStyle/>
          <a:p>
            <a:pPr marL="285750" indent="-285750">
              <a:buFont typeface="Courier New" panose="02070309020205020404" pitchFamily="49" charset="0"/>
              <a:buChar char="o"/>
            </a:pPr>
            <a:r>
              <a:rPr lang="en-US" sz="1600" b="1" dirty="0" smtClean="0">
                <a:solidFill>
                  <a:srgbClr val="4130BE"/>
                </a:solidFill>
                <a:latin typeface="Franklin Gothic Book" panose="020B0503020102020204" pitchFamily="34" charset="0"/>
              </a:rPr>
              <a:t>No</a:t>
            </a:r>
            <a:r>
              <a:rPr lang="en-US" sz="1600" dirty="0" smtClean="0">
                <a:solidFill>
                  <a:srgbClr val="4130BE"/>
                </a:solidFill>
                <a:latin typeface="Franklin Gothic Book" panose="020B0503020102020204" pitchFamily="34" charset="0"/>
              </a:rPr>
              <a:t> </a:t>
            </a:r>
            <a:r>
              <a:rPr lang="en-US" sz="1600" dirty="0">
                <a:solidFill>
                  <a:srgbClr val="4130BE"/>
                </a:solidFill>
                <a:latin typeface="Franklin Gothic Book" panose="020B0503020102020204" pitchFamily="34" charset="0"/>
              </a:rPr>
              <a:t>purchases can be made or other transactions/activities, </a:t>
            </a:r>
            <a:r>
              <a:rPr lang="en-US" sz="1600" dirty="0" smtClean="0">
                <a:solidFill>
                  <a:srgbClr val="4130BE"/>
                </a:solidFill>
                <a:latin typeface="Franklin Gothic Book" panose="020B0503020102020204" pitchFamily="34" charset="0"/>
              </a:rPr>
              <a:t>(i.e. </a:t>
            </a:r>
            <a:r>
              <a:rPr lang="en-US" sz="1600" dirty="0">
                <a:solidFill>
                  <a:srgbClr val="4130BE"/>
                </a:solidFill>
                <a:latin typeface="Franklin Gothic Book" panose="020B0503020102020204" pitchFamily="34" charset="0"/>
              </a:rPr>
              <a:t>SNOA’s, or travel) after the award end date (no exceptions</a:t>
            </a:r>
            <a:r>
              <a:rPr lang="en-US" sz="1600" dirty="0" smtClean="0">
                <a:solidFill>
                  <a:srgbClr val="4130BE"/>
                </a:solidFill>
                <a:latin typeface="Franklin Gothic Book" panose="020B0503020102020204" pitchFamily="34" charset="0"/>
              </a:rPr>
              <a:t>). </a:t>
            </a:r>
          </a:p>
          <a:p>
            <a:endParaRPr lang="en-US" sz="1600" dirty="0" smtClean="0">
              <a:solidFill>
                <a:srgbClr val="4130BE"/>
              </a:solidFill>
              <a:latin typeface="Franklin Gothic Book" panose="020B0503020102020204" pitchFamily="34" charset="0"/>
            </a:endParaRPr>
          </a:p>
          <a:p>
            <a:pPr marL="285750" indent="-285750">
              <a:buFont typeface="Courier New" panose="02070309020205020404" pitchFamily="49" charset="0"/>
              <a:buChar char="o"/>
            </a:pPr>
            <a:r>
              <a:rPr lang="en-US" sz="1600" b="1" dirty="0" smtClean="0">
                <a:solidFill>
                  <a:srgbClr val="4130BE"/>
                </a:solidFill>
                <a:latin typeface="Franklin Gothic Book" panose="020B0503020102020204" pitchFamily="34" charset="0"/>
              </a:rPr>
              <a:t>Avoid</a:t>
            </a:r>
            <a:r>
              <a:rPr lang="en-US" sz="1600" dirty="0" smtClean="0">
                <a:solidFill>
                  <a:srgbClr val="4130BE"/>
                </a:solidFill>
                <a:latin typeface="Franklin Gothic Book" panose="020B0503020102020204" pitchFamily="34" charset="0"/>
              </a:rPr>
              <a:t> making purchases </a:t>
            </a:r>
            <a:r>
              <a:rPr lang="en-US" sz="1600" dirty="0">
                <a:solidFill>
                  <a:srgbClr val="4130BE"/>
                </a:solidFill>
                <a:latin typeface="Franklin Gothic Book" panose="020B0503020102020204" pitchFamily="34" charset="0"/>
              </a:rPr>
              <a:t>90 to 45 day prior to award end date.  They are very seldom justifiable on the grant and subject to auditing. </a:t>
            </a:r>
          </a:p>
          <a:p>
            <a:endParaRPr lang="en-US" sz="1600" dirty="0" smtClean="0">
              <a:solidFill>
                <a:srgbClr val="4130BE"/>
              </a:solidFill>
              <a:latin typeface="Franklin Gothic Book" panose="020B0503020102020204" pitchFamily="34" charset="0"/>
            </a:endParaRPr>
          </a:p>
          <a:p>
            <a:pPr marL="285750" indent="-285750">
              <a:buFont typeface="Courier New" panose="02070309020205020404" pitchFamily="49" charset="0"/>
              <a:buChar char="o"/>
            </a:pPr>
            <a:r>
              <a:rPr lang="en-US" sz="1600" b="1" dirty="0" smtClean="0">
                <a:solidFill>
                  <a:srgbClr val="FF0000"/>
                </a:solidFill>
                <a:latin typeface="Franklin Gothic Book" panose="020B0503020102020204" pitchFamily="34" charset="0"/>
              </a:rPr>
              <a:t>Do not submit “anything” without appropriate</a:t>
            </a:r>
            <a:r>
              <a:rPr lang="en-US" sz="1600" dirty="0">
                <a:solidFill>
                  <a:srgbClr val="FF0000"/>
                </a:solidFill>
                <a:latin typeface="Franklin Gothic Book" panose="020B0503020102020204" pitchFamily="34" charset="0"/>
              </a:rPr>
              <a:t> </a:t>
            </a:r>
            <a:r>
              <a:rPr lang="en-US" sz="1600" b="1" dirty="0" smtClean="0">
                <a:solidFill>
                  <a:srgbClr val="FF0000"/>
                </a:solidFill>
                <a:latin typeface="Franklin Gothic Book" panose="020B0503020102020204" pitchFamily="34" charset="0"/>
              </a:rPr>
              <a:t>justification</a:t>
            </a:r>
            <a:r>
              <a:rPr lang="en-US" sz="1600" dirty="0" smtClean="0">
                <a:solidFill>
                  <a:srgbClr val="FF0000"/>
                </a:solidFill>
                <a:latin typeface="Franklin Gothic Book" panose="020B0503020102020204" pitchFamily="34" charset="0"/>
              </a:rPr>
              <a:t> </a:t>
            </a:r>
            <a:r>
              <a:rPr lang="en-US" sz="1600" dirty="0" smtClean="0">
                <a:solidFill>
                  <a:srgbClr val="4130BE"/>
                </a:solidFill>
                <a:latin typeface="Franklin Gothic Book" panose="020B0503020102020204" pitchFamily="34" charset="0"/>
              </a:rPr>
              <a:t>because approving authorities will return request to initiator.  Remember the key elements to a good justification are:  </a:t>
            </a:r>
            <a:r>
              <a:rPr lang="en-US" sz="1600" dirty="0">
                <a:solidFill>
                  <a:srgbClr val="4130BE"/>
                </a:solidFill>
                <a:latin typeface="Franklin Gothic Book" panose="020B0503020102020204" pitchFamily="34" charset="0"/>
              </a:rPr>
              <a:t>Why, Impacts, How much, and </a:t>
            </a:r>
            <a:r>
              <a:rPr lang="en-US" sz="1600" dirty="0" smtClean="0">
                <a:solidFill>
                  <a:srgbClr val="4130BE"/>
                </a:solidFill>
                <a:latin typeface="Franklin Gothic Book" panose="020B0503020102020204" pitchFamily="34" charset="0"/>
              </a:rPr>
              <a:t>how </a:t>
            </a:r>
            <a:r>
              <a:rPr lang="en-US" sz="1600" dirty="0">
                <a:solidFill>
                  <a:srgbClr val="4130BE"/>
                </a:solidFill>
                <a:latin typeface="Franklin Gothic Book" panose="020B0503020102020204" pitchFamily="34" charset="0"/>
              </a:rPr>
              <a:t>does the transaction benefit the grant</a:t>
            </a:r>
            <a:r>
              <a:rPr lang="en-US" sz="1600" dirty="0" smtClean="0">
                <a:solidFill>
                  <a:srgbClr val="4130BE"/>
                </a:solidFill>
                <a:latin typeface="Franklin Gothic Book" panose="020B0503020102020204" pitchFamily="34" charset="0"/>
              </a:rPr>
              <a:t>.</a:t>
            </a:r>
          </a:p>
          <a:p>
            <a:pPr marL="171450" indent="-171450">
              <a:buFont typeface="Courier New" panose="02070309020205020404" pitchFamily="49" charset="0"/>
              <a:buChar char="o"/>
            </a:pPr>
            <a:endParaRPr lang="en-US" sz="1600" dirty="0">
              <a:solidFill>
                <a:srgbClr val="4130BE"/>
              </a:solidFill>
              <a:latin typeface="Franklin Gothic Book" panose="020B0503020102020204" pitchFamily="34" charset="0"/>
            </a:endParaRPr>
          </a:p>
          <a:p>
            <a:pPr marL="285750" indent="-285750">
              <a:buFont typeface="Courier New" panose="02070309020205020404" pitchFamily="49" charset="0"/>
              <a:buChar char="o"/>
            </a:pPr>
            <a:r>
              <a:rPr lang="en-US" sz="1600" b="1" dirty="0" smtClean="0">
                <a:solidFill>
                  <a:srgbClr val="4130BE"/>
                </a:solidFill>
                <a:latin typeface="Franklin Gothic Book" panose="020B0503020102020204" pitchFamily="34" charset="0"/>
              </a:rPr>
              <a:t>Other Don’ts to look out for:</a:t>
            </a:r>
          </a:p>
          <a:p>
            <a:pPr marL="171450" indent="-171450">
              <a:buFont typeface="Courier New" panose="02070309020205020404" pitchFamily="49" charset="0"/>
              <a:buChar char="o"/>
            </a:pPr>
            <a:endParaRPr lang="en-US" sz="1600" b="1" dirty="0">
              <a:solidFill>
                <a:srgbClr val="4130BE"/>
              </a:solidFill>
              <a:latin typeface="Franklin Gothic Book" panose="020B0503020102020204" pitchFamily="34" charset="0"/>
            </a:endParaRPr>
          </a:p>
          <a:p>
            <a:pPr marL="742950" lvl="1" indent="-285750">
              <a:buFont typeface="Arial" panose="020B0604020202020204" pitchFamily="34" charset="0"/>
              <a:buChar char="•"/>
            </a:pPr>
            <a:r>
              <a:rPr lang="en-US" sz="1600" dirty="0" err="1" smtClean="0">
                <a:solidFill>
                  <a:schemeClr val="accent6">
                    <a:lumMod val="75000"/>
                  </a:schemeClr>
                </a:solidFill>
                <a:latin typeface="Franklin Gothic Book" panose="020B0503020102020204" pitchFamily="34" charset="0"/>
              </a:rPr>
              <a:t>S&amp;W</a:t>
            </a:r>
            <a:r>
              <a:rPr lang="en-US" sz="1600" dirty="0" smtClean="0">
                <a:solidFill>
                  <a:schemeClr val="accent6">
                    <a:lumMod val="75000"/>
                  </a:schemeClr>
                </a:solidFill>
                <a:latin typeface="Franklin Gothic Book" panose="020B0503020102020204" pitchFamily="34" charset="0"/>
              </a:rPr>
              <a:t> </a:t>
            </a:r>
            <a:r>
              <a:rPr lang="en-US" sz="1600" dirty="0">
                <a:solidFill>
                  <a:schemeClr val="accent6">
                    <a:lumMod val="75000"/>
                  </a:schemeClr>
                </a:solidFill>
                <a:latin typeface="Franklin Gothic Book" panose="020B0503020102020204" pitchFamily="34" charset="0"/>
              </a:rPr>
              <a:t>– It is not allowed (labor law) to have staff &amp; students working without an active assignment – approval  to hire, recruitment, and assignments, must be in place before individuals can begin work</a:t>
            </a:r>
          </a:p>
          <a:p>
            <a:pPr marL="742950" lvl="1" indent="-285750">
              <a:buFont typeface="Arial" panose="020B0604020202020204" pitchFamily="34" charset="0"/>
              <a:buChar char="•"/>
            </a:pPr>
            <a:r>
              <a:rPr lang="en-US" sz="1600" dirty="0" smtClean="0">
                <a:solidFill>
                  <a:schemeClr val="accent6">
                    <a:lumMod val="75000"/>
                  </a:schemeClr>
                </a:solidFill>
                <a:latin typeface="Franklin Gothic Book" panose="020B0503020102020204" pitchFamily="34" charset="0"/>
              </a:rPr>
              <a:t>Travel</a:t>
            </a:r>
            <a:r>
              <a:rPr lang="en-US" sz="1600" dirty="0">
                <a:solidFill>
                  <a:schemeClr val="accent6">
                    <a:lumMod val="75000"/>
                  </a:schemeClr>
                </a:solidFill>
                <a:latin typeface="Franklin Gothic Book" panose="020B0503020102020204" pitchFamily="34" charset="0"/>
              </a:rPr>
              <a:t>, must have a travel authorization processed prior to travel taking </a:t>
            </a:r>
            <a:r>
              <a:rPr lang="en-US" sz="1600" dirty="0" smtClean="0">
                <a:solidFill>
                  <a:schemeClr val="accent6">
                    <a:lumMod val="75000"/>
                  </a:schemeClr>
                </a:solidFill>
                <a:latin typeface="Franklin Gothic Book" panose="020B0503020102020204" pitchFamily="34" charset="0"/>
              </a:rPr>
              <a:t>place</a:t>
            </a:r>
            <a:endParaRPr lang="en-US" sz="1600" dirty="0">
              <a:solidFill>
                <a:schemeClr val="accent6">
                  <a:lumMod val="75000"/>
                </a:schemeClr>
              </a:solidFill>
              <a:latin typeface="Franklin Gothic Book" panose="020B0503020102020204" pitchFamily="34" charset="0"/>
            </a:endParaRPr>
          </a:p>
          <a:p>
            <a:pPr marL="742950" lvl="1" indent="-285750">
              <a:buFont typeface="Arial" panose="020B0604020202020204" pitchFamily="34" charset="0"/>
              <a:buChar char="•"/>
            </a:pPr>
            <a:r>
              <a:rPr lang="en-US" sz="1600" dirty="0" smtClean="0">
                <a:solidFill>
                  <a:schemeClr val="accent6">
                    <a:lumMod val="75000"/>
                  </a:schemeClr>
                </a:solidFill>
                <a:latin typeface="Franklin Gothic Book" panose="020B0503020102020204" pitchFamily="34" charset="0"/>
              </a:rPr>
              <a:t>Supplies/equipment </a:t>
            </a:r>
            <a:r>
              <a:rPr lang="en-US" sz="1600" dirty="0">
                <a:solidFill>
                  <a:schemeClr val="accent6">
                    <a:lumMod val="75000"/>
                  </a:schemeClr>
                </a:solidFill>
                <a:latin typeface="Franklin Gothic Book" panose="020B0503020102020204" pitchFamily="34" charset="0"/>
              </a:rPr>
              <a:t>must be purchased via Miner </a:t>
            </a:r>
            <a:r>
              <a:rPr lang="en-US" sz="1600" dirty="0" smtClean="0">
                <a:solidFill>
                  <a:schemeClr val="accent6">
                    <a:lumMod val="75000"/>
                  </a:schemeClr>
                </a:solidFill>
                <a:latin typeface="Franklin Gothic Book" panose="020B0503020102020204" pitchFamily="34" charset="0"/>
              </a:rPr>
              <a:t>Mall</a:t>
            </a:r>
          </a:p>
          <a:p>
            <a:pPr marL="742950" lvl="1" indent="-285750">
              <a:buFont typeface="Arial" panose="020B0604020202020204" pitchFamily="34" charset="0"/>
              <a:buChar char="•"/>
            </a:pPr>
            <a:r>
              <a:rPr lang="en-US" sz="1600" dirty="0" smtClean="0">
                <a:solidFill>
                  <a:schemeClr val="accent6">
                    <a:lumMod val="75000"/>
                  </a:schemeClr>
                </a:solidFill>
                <a:latin typeface="Franklin Gothic Book" panose="020B0503020102020204" pitchFamily="34" charset="0"/>
              </a:rPr>
              <a:t>APS </a:t>
            </a:r>
            <a:r>
              <a:rPr lang="en-US" sz="1600" dirty="0">
                <a:solidFill>
                  <a:schemeClr val="accent6">
                    <a:lumMod val="75000"/>
                  </a:schemeClr>
                </a:solidFill>
                <a:latin typeface="Franklin Gothic Book" panose="020B0503020102020204" pitchFamily="34" charset="0"/>
              </a:rPr>
              <a:t>forms must be processed prior to work being conducted by external consultant</a:t>
            </a:r>
          </a:p>
          <a:p>
            <a:endParaRPr lang="en-US" sz="1100" dirty="0" smtClean="0">
              <a:solidFill>
                <a:srgbClr val="4130BE"/>
              </a:solidFill>
              <a:latin typeface="Georgia" panose="02040502050405020303" pitchFamily="18" charset="0"/>
            </a:endParaRPr>
          </a:p>
          <a:p>
            <a:endParaRPr lang="en-US" sz="1100" dirty="0" smtClean="0">
              <a:solidFill>
                <a:srgbClr val="4130BE"/>
              </a:solidFill>
              <a:latin typeface="Georgia" panose="02040502050405020303" pitchFamily="18" charset="0"/>
            </a:endParaRPr>
          </a:p>
          <a:p>
            <a:endParaRPr lang="en-US" sz="1100" dirty="0" smtClean="0">
              <a:solidFill>
                <a:srgbClr val="4130BE"/>
              </a:solidFill>
              <a:latin typeface="Georgia" panose="02040502050405020303" pitchFamily="18" charset="0"/>
            </a:endParaRPr>
          </a:p>
        </p:txBody>
      </p:sp>
      <p:sp>
        <p:nvSpPr>
          <p:cNvPr id="16" name="Rectangle 15"/>
          <p:cNvSpPr/>
          <p:nvPr/>
        </p:nvSpPr>
        <p:spPr>
          <a:xfrm>
            <a:off x="203419" y="828891"/>
            <a:ext cx="1248591" cy="405274"/>
          </a:xfrm>
          <a:prstGeom prst="rect">
            <a:avLst/>
          </a:prstGeom>
          <a:solidFill>
            <a:srgbClr val="FF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 name="TextBox 2"/>
          <p:cNvSpPr txBox="1"/>
          <p:nvPr/>
        </p:nvSpPr>
        <p:spPr>
          <a:xfrm>
            <a:off x="3360767" y="660384"/>
            <a:ext cx="2153154" cy="646331"/>
          </a:xfrm>
          <a:prstGeom prst="rect">
            <a:avLst/>
          </a:prstGeom>
          <a:noFill/>
        </p:spPr>
        <p:txBody>
          <a:bodyPr wrap="none" rtlCol="0">
            <a:spAutoFit/>
          </a:bodyPr>
          <a:lstStyle/>
          <a:p>
            <a:r>
              <a:rPr lang="en-US" sz="3600" dirty="0" smtClean="0"/>
              <a:t>The</a:t>
            </a:r>
            <a:r>
              <a:rPr lang="en-US" dirty="0" smtClean="0"/>
              <a:t> </a:t>
            </a:r>
            <a:r>
              <a:rPr lang="en-US" sz="3600" dirty="0" smtClean="0"/>
              <a:t>Don’ts</a:t>
            </a:r>
            <a:endParaRPr lang="en-US" sz="3600" dirty="0"/>
          </a:p>
        </p:txBody>
      </p:sp>
    </p:spTree>
    <p:extLst>
      <p:ext uri="{BB962C8B-B14F-4D97-AF65-F5344CB8AC3E}">
        <p14:creationId xmlns:p14="http://schemas.microsoft.com/office/powerpoint/2010/main" val="3689502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66451D2B-E4D3-400A-B9F4-50D2DB3EB634}" vid="{AA480C63-2976-4A6A-ADC1-C866B1721C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4F7A148-5B3E-4756-90A6-500F1D233FB2}">
  <we:reference id="wa104178141" version="3.1.2.28" store="en-US" storeType="OMEX"/>
  <we:alternateReferences>
    <we:reference id="WA104178141" version="3.1.2.28"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Presentation2 template</Template>
  <TotalTime>8244</TotalTime>
  <Words>2181</Words>
  <Application>Microsoft Office PowerPoint</Application>
  <PresentationFormat>On-screen Show (4:3)</PresentationFormat>
  <Paragraphs>244</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Courier New</vt:lpstr>
      <vt:lpstr>Franklin Gothic Book</vt:lpstr>
      <vt:lpstr>Georgia</vt:lpstr>
      <vt:lpstr>Times New Roman</vt:lpstr>
      <vt:lpstr>Presentation2 template</vt:lpstr>
      <vt:lpstr>Monthly Reconciliation of Grants  </vt:lpstr>
      <vt:lpstr>PowerPoint Presentation</vt:lpstr>
      <vt:lpstr>PowerPoint Presentation</vt:lpstr>
      <vt:lpstr>PowerPoint Presentation</vt:lpstr>
      <vt:lpstr>PowerPoint Presentation</vt:lpstr>
      <vt:lpstr>Reconciliation Auditing Expectations</vt:lpstr>
      <vt:lpstr>Grants Process</vt:lpstr>
      <vt:lpstr>Examples of Do’s and Don’ts on Grants</vt:lpstr>
      <vt:lpstr>Examples of Do’s and Don’ts on Grants</vt:lpstr>
      <vt:lpstr>PowerPoint Presentation</vt:lpstr>
      <vt:lpstr>PowerPoint Presentation</vt:lpstr>
      <vt:lpstr>PowerPoint Presentation</vt:lpstr>
      <vt:lpstr>PowerPoint Presentation</vt:lpstr>
      <vt:lpstr>Reconciliation Issues</vt:lpstr>
      <vt:lpstr>Things To Remember</vt:lpstr>
      <vt:lpstr>PowerPoint Presentation</vt:lpstr>
      <vt:lpstr>PowerPoint Presentation</vt:lpstr>
      <vt:lpstr>PowerPoint Presentation</vt:lpstr>
      <vt:lpstr>Transactions With IAP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Michael</dc:creator>
  <cp:lastModifiedBy>Baeza, Danielle E</cp:lastModifiedBy>
  <cp:revision>217</cp:revision>
  <dcterms:created xsi:type="dcterms:W3CDTF">2012-07-19T16:31:44Z</dcterms:created>
  <dcterms:modified xsi:type="dcterms:W3CDTF">2018-02-10T00:00:53Z</dcterms:modified>
</cp:coreProperties>
</file>